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315" r:id="rId2"/>
    <p:sldId id="539" r:id="rId3"/>
    <p:sldId id="544" r:id="rId4"/>
    <p:sldId id="547" r:id="rId5"/>
    <p:sldId id="550" r:id="rId6"/>
    <p:sldId id="551" r:id="rId7"/>
    <p:sldId id="552" r:id="rId8"/>
    <p:sldId id="549" r:id="rId9"/>
    <p:sldId id="553" r:id="rId10"/>
    <p:sldId id="555" r:id="rId11"/>
    <p:sldId id="554" r:id="rId12"/>
    <p:sldId id="556" r:id="rId13"/>
    <p:sldId id="557" r:id="rId14"/>
    <p:sldId id="558" r:id="rId15"/>
    <p:sldId id="559" r:id="rId16"/>
    <p:sldId id="560" r:id="rId17"/>
    <p:sldId id="561" r:id="rId18"/>
    <p:sldId id="563" r:id="rId19"/>
    <p:sldId id="562" r:id="rId20"/>
    <p:sldId id="564" r:id="rId21"/>
    <p:sldId id="566" r:id="rId22"/>
    <p:sldId id="565" r:id="rId23"/>
    <p:sldId id="567" r:id="rId24"/>
    <p:sldId id="570" r:id="rId25"/>
    <p:sldId id="571" r:id="rId26"/>
    <p:sldId id="572" r:id="rId27"/>
    <p:sldId id="573" r:id="rId28"/>
    <p:sldId id="574" r:id="rId29"/>
    <p:sldId id="575" r:id="rId30"/>
    <p:sldId id="576" r:id="rId31"/>
    <p:sldId id="577" r:id="rId32"/>
    <p:sldId id="578" r:id="rId33"/>
    <p:sldId id="579" r:id="rId34"/>
    <p:sldId id="580" r:id="rId35"/>
    <p:sldId id="581" r:id="rId36"/>
    <p:sldId id="582" r:id="rId37"/>
    <p:sldId id="583" r:id="rId38"/>
    <p:sldId id="584" r:id="rId39"/>
    <p:sldId id="585" r:id="rId40"/>
    <p:sldId id="586" r:id="rId41"/>
    <p:sldId id="587" r:id="rId42"/>
    <p:sldId id="588" r:id="rId43"/>
    <p:sldId id="589" r:id="rId44"/>
    <p:sldId id="590" r:id="rId45"/>
    <p:sldId id="591" r:id="rId46"/>
    <p:sldId id="592" r:id="rId47"/>
    <p:sldId id="593" r:id="rId48"/>
    <p:sldId id="594" r:id="rId49"/>
    <p:sldId id="595" r:id="rId50"/>
    <p:sldId id="596" r:id="rId51"/>
    <p:sldId id="597" r:id="rId52"/>
    <p:sldId id="598" r:id="rId53"/>
    <p:sldId id="599" r:id="rId54"/>
    <p:sldId id="600" r:id="rId55"/>
    <p:sldId id="601" r:id="rId56"/>
    <p:sldId id="602" r:id="rId57"/>
    <p:sldId id="603" r:id="rId58"/>
    <p:sldId id="604" r:id="rId59"/>
    <p:sldId id="605" r:id="rId60"/>
    <p:sldId id="606" r:id="rId61"/>
    <p:sldId id="607" r:id="rId62"/>
    <p:sldId id="608" r:id="rId63"/>
    <p:sldId id="609" r:id="rId64"/>
    <p:sldId id="610" r:id="rId65"/>
    <p:sldId id="611" r:id="rId66"/>
    <p:sldId id="612" r:id="rId67"/>
    <p:sldId id="537" r:id="rId68"/>
  </p:sldIdLst>
  <p:sldSz cx="12241213" cy="7200900"/>
  <p:notesSz cx="6858000" cy="9144000"/>
  <p:custDataLst>
    <p:tags r:id="rId70"/>
  </p:custDataLst>
  <p:defaultTextStyle>
    <a:defPPr>
      <a:defRPr lang="zh-CN"/>
    </a:defPPr>
    <a:lvl1pPr marL="0" algn="l" defTabSz="1243982" rtl="0" eaLnBrk="1" latinLnBrk="0" hangingPunct="1">
      <a:defRPr sz="2500" kern="1200">
        <a:solidFill>
          <a:schemeClr val="tx1"/>
        </a:solidFill>
        <a:latin typeface="+mn-lt"/>
        <a:ea typeface="+mn-ea"/>
        <a:cs typeface="+mn-cs"/>
      </a:defRPr>
    </a:lvl1pPr>
    <a:lvl2pPr marL="621990" algn="l" defTabSz="1243982" rtl="0" eaLnBrk="1" latinLnBrk="0" hangingPunct="1">
      <a:defRPr sz="2500" kern="1200">
        <a:solidFill>
          <a:schemeClr val="tx1"/>
        </a:solidFill>
        <a:latin typeface="+mn-lt"/>
        <a:ea typeface="+mn-ea"/>
        <a:cs typeface="+mn-cs"/>
      </a:defRPr>
    </a:lvl2pPr>
    <a:lvl3pPr marL="1243982" algn="l" defTabSz="1243982" rtl="0" eaLnBrk="1" latinLnBrk="0" hangingPunct="1">
      <a:defRPr sz="2500" kern="1200">
        <a:solidFill>
          <a:schemeClr val="tx1"/>
        </a:solidFill>
        <a:latin typeface="+mn-lt"/>
        <a:ea typeface="+mn-ea"/>
        <a:cs typeface="+mn-cs"/>
      </a:defRPr>
    </a:lvl3pPr>
    <a:lvl4pPr marL="1865972" algn="l" defTabSz="1243982" rtl="0" eaLnBrk="1" latinLnBrk="0" hangingPunct="1">
      <a:defRPr sz="2500" kern="1200">
        <a:solidFill>
          <a:schemeClr val="tx1"/>
        </a:solidFill>
        <a:latin typeface="+mn-lt"/>
        <a:ea typeface="+mn-ea"/>
        <a:cs typeface="+mn-cs"/>
      </a:defRPr>
    </a:lvl4pPr>
    <a:lvl5pPr marL="2487964" algn="l" defTabSz="1243982" rtl="0" eaLnBrk="1" latinLnBrk="0" hangingPunct="1">
      <a:defRPr sz="2500" kern="1200">
        <a:solidFill>
          <a:schemeClr val="tx1"/>
        </a:solidFill>
        <a:latin typeface="+mn-lt"/>
        <a:ea typeface="+mn-ea"/>
        <a:cs typeface="+mn-cs"/>
      </a:defRPr>
    </a:lvl5pPr>
    <a:lvl6pPr marL="3109954" algn="l" defTabSz="1243982" rtl="0" eaLnBrk="1" latinLnBrk="0" hangingPunct="1">
      <a:defRPr sz="2500" kern="1200">
        <a:solidFill>
          <a:schemeClr val="tx1"/>
        </a:solidFill>
        <a:latin typeface="+mn-lt"/>
        <a:ea typeface="+mn-ea"/>
        <a:cs typeface="+mn-cs"/>
      </a:defRPr>
    </a:lvl6pPr>
    <a:lvl7pPr marL="3731945" algn="l" defTabSz="1243982" rtl="0" eaLnBrk="1" latinLnBrk="0" hangingPunct="1">
      <a:defRPr sz="2500" kern="1200">
        <a:solidFill>
          <a:schemeClr val="tx1"/>
        </a:solidFill>
        <a:latin typeface="+mn-lt"/>
        <a:ea typeface="+mn-ea"/>
        <a:cs typeface="+mn-cs"/>
      </a:defRPr>
    </a:lvl7pPr>
    <a:lvl8pPr marL="4353936" algn="l" defTabSz="1243982" rtl="0" eaLnBrk="1" latinLnBrk="0" hangingPunct="1">
      <a:defRPr sz="2500" kern="1200">
        <a:solidFill>
          <a:schemeClr val="tx1"/>
        </a:solidFill>
        <a:latin typeface="+mn-lt"/>
        <a:ea typeface="+mn-ea"/>
        <a:cs typeface="+mn-cs"/>
      </a:defRPr>
    </a:lvl8pPr>
    <a:lvl9pPr marL="4975927" algn="l" defTabSz="1243982" rtl="0" eaLnBrk="1" latinLnBrk="0" hangingPunct="1">
      <a:defRPr sz="2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0303EB"/>
    <a:srgbClr val="FF66FF"/>
    <a:srgbClr val="00AEEE"/>
    <a:srgbClr val="F3F3F3"/>
    <a:srgbClr val="01AEEE"/>
    <a:srgbClr val="080808"/>
    <a:srgbClr val="72CD4F"/>
    <a:srgbClr val="FE9800"/>
    <a:srgbClr val="FFCC66"/>
    <a:srgbClr val="FF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726" autoAdjust="0"/>
    <p:restoredTop sz="94039" autoAdjust="0"/>
  </p:normalViewPr>
  <p:slideViewPr>
    <p:cSldViewPr>
      <p:cViewPr varScale="1">
        <p:scale>
          <a:sx n="74" d="100"/>
          <a:sy n="74" d="100"/>
        </p:scale>
        <p:origin x="-90" y="-138"/>
      </p:cViewPr>
      <p:guideLst>
        <p:guide orient="horz" pos="2269"/>
        <p:guide pos="3856"/>
      </p:guideLst>
    </p:cSldViewPr>
  </p:slideViewPr>
  <p:outlineViewPr>
    <p:cViewPr>
      <p:scale>
        <a:sx n="33" d="100"/>
        <a:sy n="33" d="100"/>
      </p:scale>
      <p:origin x="0" y="-864"/>
    </p:cViewPr>
  </p:outlineViewPr>
  <p:notesTextViewPr>
    <p:cViewPr>
      <p:scale>
        <a:sx n="100" d="100"/>
        <a:sy n="100" d="100"/>
      </p:scale>
      <p:origin x="0" y="0"/>
    </p:cViewPr>
  </p:notesTextViewPr>
  <p:sorterViewPr>
    <p:cViewPr>
      <p:scale>
        <a:sx n="100" d="100"/>
        <a:sy n="100" d="100"/>
      </p:scale>
      <p:origin x="0" y="-289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pPr/>
              <a:t>2019/5/3</a:t>
            </a:fld>
            <a:endParaRPr lang="zh-CN" altLang="en-US"/>
          </a:p>
        </p:txBody>
      </p:sp>
      <p:sp>
        <p:nvSpPr>
          <p:cNvPr id="4" name="幻灯片图像占位符 3"/>
          <p:cNvSpPr>
            <a:spLocks noGrp="1" noRot="1" noChangeAspect="1"/>
          </p:cNvSpPr>
          <p:nvPr>
            <p:ph type="sldImg" idx="2"/>
          </p:nvPr>
        </p:nvSpPr>
        <p:spPr>
          <a:xfrm>
            <a:off x="514350" y="685800"/>
            <a:ext cx="58293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pPr/>
              <a:t>‹#›</a:t>
            </a:fld>
            <a:endParaRPr lang="zh-CN" altLang="en-US"/>
          </a:p>
        </p:txBody>
      </p:sp>
    </p:spTree>
    <p:extLst>
      <p:ext uri="{BB962C8B-B14F-4D97-AF65-F5344CB8AC3E}">
        <p14:creationId xmlns=""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1243982" rtl="0" eaLnBrk="1" latinLnBrk="0" hangingPunct="1">
      <a:defRPr sz="1500" kern="1200">
        <a:solidFill>
          <a:schemeClr val="tx1"/>
        </a:solidFill>
        <a:latin typeface="+mn-lt"/>
        <a:ea typeface="+mn-ea"/>
        <a:cs typeface="+mn-cs"/>
      </a:defRPr>
    </a:lvl1pPr>
    <a:lvl2pPr marL="621990" algn="l" defTabSz="1243982" rtl="0" eaLnBrk="1" latinLnBrk="0" hangingPunct="1">
      <a:defRPr sz="1500" kern="1200">
        <a:solidFill>
          <a:schemeClr val="tx1"/>
        </a:solidFill>
        <a:latin typeface="+mn-lt"/>
        <a:ea typeface="+mn-ea"/>
        <a:cs typeface="+mn-cs"/>
      </a:defRPr>
    </a:lvl2pPr>
    <a:lvl3pPr marL="1243982" algn="l" defTabSz="1243982" rtl="0" eaLnBrk="1" latinLnBrk="0" hangingPunct="1">
      <a:defRPr sz="1500" kern="1200">
        <a:solidFill>
          <a:schemeClr val="tx1"/>
        </a:solidFill>
        <a:latin typeface="+mn-lt"/>
        <a:ea typeface="+mn-ea"/>
        <a:cs typeface="+mn-cs"/>
      </a:defRPr>
    </a:lvl3pPr>
    <a:lvl4pPr marL="1865972" algn="l" defTabSz="1243982" rtl="0" eaLnBrk="1" latinLnBrk="0" hangingPunct="1">
      <a:defRPr sz="1500" kern="1200">
        <a:solidFill>
          <a:schemeClr val="tx1"/>
        </a:solidFill>
        <a:latin typeface="+mn-lt"/>
        <a:ea typeface="+mn-ea"/>
        <a:cs typeface="+mn-cs"/>
      </a:defRPr>
    </a:lvl4pPr>
    <a:lvl5pPr marL="2487964" algn="l" defTabSz="1243982" rtl="0" eaLnBrk="1" latinLnBrk="0" hangingPunct="1">
      <a:defRPr sz="1500" kern="1200">
        <a:solidFill>
          <a:schemeClr val="tx1"/>
        </a:solidFill>
        <a:latin typeface="+mn-lt"/>
        <a:ea typeface="+mn-ea"/>
        <a:cs typeface="+mn-cs"/>
      </a:defRPr>
    </a:lvl5pPr>
    <a:lvl6pPr marL="3109954" algn="l" defTabSz="1243982" rtl="0" eaLnBrk="1" latinLnBrk="0" hangingPunct="1">
      <a:defRPr sz="1500" kern="1200">
        <a:solidFill>
          <a:schemeClr val="tx1"/>
        </a:solidFill>
        <a:latin typeface="+mn-lt"/>
        <a:ea typeface="+mn-ea"/>
        <a:cs typeface="+mn-cs"/>
      </a:defRPr>
    </a:lvl6pPr>
    <a:lvl7pPr marL="3731945" algn="l" defTabSz="1243982" rtl="0" eaLnBrk="1" latinLnBrk="0" hangingPunct="1">
      <a:defRPr sz="1500" kern="1200">
        <a:solidFill>
          <a:schemeClr val="tx1"/>
        </a:solidFill>
        <a:latin typeface="+mn-lt"/>
        <a:ea typeface="+mn-ea"/>
        <a:cs typeface="+mn-cs"/>
      </a:defRPr>
    </a:lvl7pPr>
    <a:lvl8pPr marL="4353936" algn="l" defTabSz="1243982" rtl="0" eaLnBrk="1" latinLnBrk="0" hangingPunct="1">
      <a:defRPr sz="1500" kern="1200">
        <a:solidFill>
          <a:schemeClr val="tx1"/>
        </a:solidFill>
        <a:latin typeface="+mn-lt"/>
        <a:ea typeface="+mn-ea"/>
        <a:cs typeface="+mn-cs"/>
      </a:defRPr>
    </a:lvl8pPr>
    <a:lvl9pPr marL="4975927" algn="l" defTabSz="124398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4350" y="685800"/>
            <a:ext cx="58293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a:t>
            </a:fld>
            <a:endParaRPr lang="zh-CN" altLang="en-US"/>
          </a:p>
        </p:txBody>
      </p:sp>
    </p:spTree>
    <p:extLst>
      <p:ext uri="{BB962C8B-B14F-4D97-AF65-F5344CB8AC3E}">
        <p14:creationId xmlns="" xmlns:p14="http://schemas.microsoft.com/office/powerpoint/2010/main" val="545392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4350" y="685800"/>
            <a:ext cx="58293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a:t>
            </a:fld>
            <a:endParaRPr lang="zh-CN" altLang="en-US"/>
          </a:p>
        </p:txBody>
      </p:sp>
    </p:spTree>
    <p:extLst>
      <p:ext uri="{BB962C8B-B14F-4D97-AF65-F5344CB8AC3E}">
        <p14:creationId xmlns="" xmlns:p14="http://schemas.microsoft.com/office/powerpoint/2010/main" val="545392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4273D14-2DA1-41B6-83AC-314071A2F5C4}" type="slidenum">
              <a:rPr lang="zh-CN" altLang="en-US" smtClean="0"/>
              <a:pPr/>
              <a:t>24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4350" y="685800"/>
            <a:ext cx="5829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67</a:t>
            </a:fld>
            <a:endParaRPr lang="zh-CN" altLang="en-US"/>
          </a:p>
        </p:txBody>
      </p:sp>
    </p:spTree>
    <p:extLst>
      <p:ext uri="{BB962C8B-B14F-4D97-AF65-F5344CB8AC3E}">
        <p14:creationId xmlns="" xmlns:p14="http://schemas.microsoft.com/office/powerpoint/2010/main" val="715437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3" name="直接连接符 2"/>
          <p:cNvCxnSpPr/>
          <p:nvPr userDrawn="1"/>
        </p:nvCxnSpPr>
        <p:spPr>
          <a:xfrm>
            <a:off x="1011502" y="875557"/>
            <a:ext cx="1050740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336716" y="291205"/>
            <a:ext cx="578389" cy="587343"/>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userDrawn="1"/>
        </p:nvGrpSpPr>
        <p:grpSpPr>
          <a:xfrm>
            <a:off x="9344038" y="293364"/>
            <a:ext cx="439701" cy="459830"/>
            <a:chOff x="3543574" y="4265651"/>
            <a:chExt cx="414516" cy="414516"/>
          </a:xfrm>
        </p:grpSpPr>
        <p:sp>
          <p:nvSpPr>
            <p:cNvPr id="10" name="椭圆 9"/>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1" name="组合 10"/>
            <p:cNvGrpSpPr/>
            <p:nvPr/>
          </p:nvGrpSpPr>
          <p:grpSpPr>
            <a:xfrm>
              <a:off x="3629640" y="4325788"/>
              <a:ext cx="259976" cy="261734"/>
              <a:chOff x="5042691" y="2273922"/>
              <a:chExt cx="702937" cy="707690"/>
            </a:xfrm>
            <a:solidFill>
              <a:schemeClr val="bg1"/>
            </a:solidFill>
          </p:grpSpPr>
          <p:sp>
            <p:nvSpPr>
              <p:cNvPr id="12"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4" name="组合 13"/>
          <p:cNvGrpSpPr/>
          <p:nvPr userDrawn="1"/>
        </p:nvGrpSpPr>
        <p:grpSpPr>
          <a:xfrm>
            <a:off x="9922427" y="293364"/>
            <a:ext cx="439701" cy="459830"/>
            <a:chOff x="4102125" y="4265651"/>
            <a:chExt cx="414516" cy="414516"/>
          </a:xfrm>
        </p:grpSpPr>
        <p:sp>
          <p:nvSpPr>
            <p:cNvPr id="15" name="椭圆 1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6" name="组合 15"/>
            <p:cNvGrpSpPr/>
            <p:nvPr/>
          </p:nvGrpSpPr>
          <p:grpSpPr>
            <a:xfrm>
              <a:off x="4199233" y="4358783"/>
              <a:ext cx="238761" cy="198211"/>
              <a:chOff x="3132963" y="3140191"/>
              <a:chExt cx="645573" cy="535933"/>
            </a:xfrm>
            <a:solidFill>
              <a:schemeClr val="bg1"/>
            </a:solidFill>
          </p:grpSpPr>
          <p:sp>
            <p:nvSpPr>
              <p:cNvPr id="17"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3" name="组合 22"/>
          <p:cNvGrpSpPr/>
          <p:nvPr userDrawn="1"/>
        </p:nvGrpSpPr>
        <p:grpSpPr>
          <a:xfrm>
            <a:off x="11079206" y="293364"/>
            <a:ext cx="439701" cy="459830"/>
            <a:chOff x="5181486" y="4265651"/>
            <a:chExt cx="414516" cy="414516"/>
          </a:xfrm>
        </p:grpSpPr>
        <p:sp>
          <p:nvSpPr>
            <p:cNvPr id="24" name="椭圆 23"/>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5" name="组合 24"/>
            <p:cNvGrpSpPr/>
            <p:nvPr/>
          </p:nvGrpSpPr>
          <p:grpSpPr>
            <a:xfrm>
              <a:off x="5287222" y="4375239"/>
              <a:ext cx="253419" cy="172633"/>
              <a:chOff x="4895160" y="4287159"/>
              <a:chExt cx="571418" cy="389258"/>
            </a:xfrm>
            <a:solidFill>
              <a:schemeClr val="bg1"/>
            </a:solidFill>
          </p:grpSpPr>
          <p:sp>
            <p:nvSpPr>
              <p:cNvPr id="26"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9"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5" name="组合 34"/>
          <p:cNvGrpSpPr/>
          <p:nvPr userDrawn="1"/>
        </p:nvGrpSpPr>
        <p:grpSpPr>
          <a:xfrm>
            <a:off x="10500817" y="293364"/>
            <a:ext cx="439701" cy="459830"/>
            <a:chOff x="4626437" y="4265651"/>
            <a:chExt cx="414516" cy="414516"/>
          </a:xfrm>
        </p:grpSpPr>
        <p:sp>
          <p:nvSpPr>
            <p:cNvPr id="36" name="椭圆 35"/>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37" name="组合 36"/>
            <p:cNvGrpSpPr/>
            <p:nvPr/>
          </p:nvGrpSpPr>
          <p:grpSpPr>
            <a:xfrm>
              <a:off x="4710891" y="4356960"/>
              <a:ext cx="232896" cy="199705"/>
              <a:chOff x="3546346" y="2339026"/>
              <a:chExt cx="897787" cy="769842"/>
            </a:xfrm>
            <a:solidFill>
              <a:schemeClr val="bg1"/>
            </a:solidFill>
          </p:grpSpPr>
          <p:sp>
            <p:nvSpPr>
              <p:cNvPr id="38"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9403" y="450017"/>
            <a:ext cx="11017092" cy="675106"/>
          </a:xfrm>
        </p:spPr>
        <p:txBody>
          <a:bodyPr>
            <a:normAutofit/>
          </a:bodyPr>
          <a:lstStyle>
            <a:lvl1pPr>
              <a:defRPr sz="4400" b="0">
                <a:solidFill>
                  <a:schemeClr val="accent1">
                    <a:lumMod val="50000"/>
                  </a:schemeClr>
                </a:solidFill>
                <a:latin typeface="微软雅黑" pitchFamily="34" charset="-122"/>
                <a:ea typeface="微软雅黑" pitchFamily="34" charset="-122"/>
              </a:defRPr>
            </a:lvl1pPr>
          </a:lstStyle>
          <a:p>
            <a:r>
              <a:rPr kumimoji="0" lang="zh-CN" altLang="en-US" dirty="0" smtClean="0"/>
              <a:t>单击此处编辑母版标题样式</a:t>
            </a:r>
            <a:endParaRPr kumimoji="0" lang="en-US" dirty="0"/>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6" name="等腰三角形 5"/>
          <p:cNvSpPr>
            <a:spLocks noChangeAspect="1"/>
          </p:cNvSpPr>
          <p:nvPr/>
        </p:nvSpPr>
        <p:spPr>
          <a:xfrm rot="5400000">
            <a:off x="588607" y="6773481"/>
            <a:ext cx="200391" cy="161066"/>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11090" tIns="55545" rIns="111090" bIns="55545" anchor="ctr"/>
          <a:lstStyle/>
          <a:p>
            <a:pPr algn="ctr" eaLnBrk="1" latinLnBrk="0" hangingPunct="1"/>
            <a:endParaRPr kumimoji="0" lang="en-US"/>
          </a:p>
        </p:txBody>
      </p:sp>
      <p:cxnSp>
        <p:nvCxnSpPr>
          <p:cNvPr id="8" name="直接连接符 7"/>
          <p:cNvCxnSpPr/>
          <p:nvPr userDrawn="1"/>
        </p:nvCxnSpPr>
        <p:spPr>
          <a:xfrm>
            <a:off x="669403" y="1125124"/>
            <a:ext cx="10902407" cy="1667"/>
          </a:xfrm>
          <a:prstGeom prst="line">
            <a:avLst/>
          </a:prstGeom>
          <a:ln>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10711093" y="600054"/>
            <a:ext cx="918091" cy="400050"/>
          </a:xfrm>
          <a:prstGeom prst="rect">
            <a:avLst/>
          </a:prstGeom>
          <a:blipFill dpi="0" rotWithShape="1">
            <a:blip r:embed="rId2" cstate="print">
              <a:alphaModFix amt="69000"/>
              <a:duotone>
                <a:schemeClr val="accent1">
                  <a:shade val="45000"/>
                  <a:satMod val="135000"/>
                </a:schemeClr>
                <a:prstClr val="white"/>
              </a:duotone>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anchor="ctr"/>
          <a:lstStyle/>
          <a:p>
            <a:pPr algn="ctr">
              <a:defRPr/>
            </a:pP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F3F3">
            <a:alpha val="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12061" y="288370"/>
            <a:ext cx="11017092" cy="1200150"/>
          </a:xfrm>
          <a:prstGeom prst="rect">
            <a:avLst/>
          </a:prstGeom>
        </p:spPr>
        <p:txBody>
          <a:bodyPr vert="horz" lIns="124398" tIns="62199" rIns="124398" bIns="6219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12061" y="1680213"/>
            <a:ext cx="11017092" cy="4752261"/>
          </a:xfrm>
          <a:prstGeom prst="rect">
            <a:avLst/>
          </a:prstGeom>
        </p:spPr>
        <p:txBody>
          <a:bodyPr vert="horz" lIns="124398" tIns="62199" rIns="124398" bIns="62199"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12060" y="6674168"/>
            <a:ext cx="2856283" cy="383382"/>
          </a:xfrm>
          <a:prstGeom prst="rect">
            <a:avLst/>
          </a:prstGeom>
        </p:spPr>
        <p:txBody>
          <a:bodyPr vert="horz" lIns="124398" tIns="62199" rIns="124398" bIns="62199" rtlCol="0" anchor="ctr"/>
          <a:lstStyle>
            <a:lvl1pPr algn="l">
              <a:defRPr sz="1500">
                <a:solidFill>
                  <a:schemeClr val="tx1">
                    <a:tint val="75000"/>
                  </a:schemeClr>
                </a:solidFill>
              </a:defRPr>
            </a:lvl1pPr>
          </a:lstStyle>
          <a:p>
            <a:fld id="{530820CF-B880-4189-942D-D702A7CBA730}" type="datetimeFigureOut">
              <a:rPr lang="zh-CN" altLang="en-US" smtClean="0"/>
              <a:pPr/>
              <a:t>2019/5/3</a:t>
            </a:fld>
            <a:endParaRPr lang="zh-CN" altLang="en-US"/>
          </a:p>
        </p:txBody>
      </p:sp>
      <p:sp>
        <p:nvSpPr>
          <p:cNvPr id="5" name="页脚占位符 4"/>
          <p:cNvSpPr>
            <a:spLocks noGrp="1"/>
          </p:cNvSpPr>
          <p:nvPr>
            <p:ph type="ftr" sz="quarter" idx="3"/>
          </p:nvPr>
        </p:nvSpPr>
        <p:spPr>
          <a:xfrm>
            <a:off x="4182415" y="6674168"/>
            <a:ext cx="3876385" cy="383382"/>
          </a:xfrm>
          <a:prstGeom prst="rect">
            <a:avLst/>
          </a:prstGeom>
        </p:spPr>
        <p:txBody>
          <a:bodyPr vert="horz" lIns="124398" tIns="62199" rIns="124398" bIns="62199" rtlCol="0" anchor="ctr"/>
          <a:lstStyle>
            <a:lvl1pPr algn="ctr">
              <a:defRPr sz="15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72870" y="6674168"/>
            <a:ext cx="2856283" cy="383382"/>
          </a:xfrm>
          <a:prstGeom prst="rect">
            <a:avLst/>
          </a:prstGeom>
        </p:spPr>
        <p:txBody>
          <a:bodyPr vert="horz" lIns="124398" tIns="62199" rIns="124398" bIns="62199" rtlCol="0" anchor="ctr"/>
          <a:lstStyle>
            <a:lvl1pPr algn="r">
              <a:defRPr sz="15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 id="2147483656" r:id="rId3"/>
  </p:sldLayoutIdLst>
  <p:timing>
    <p:tnLst>
      <p:par>
        <p:cTn id="1" dur="indefinite" restart="never" nodeType="tmRoot"/>
      </p:par>
    </p:tnLst>
  </p:timing>
  <p:txStyles>
    <p:titleStyle>
      <a:lvl1pPr algn="ctr" defTabSz="1243982" rtl="0" eaLnBrk="1" latinLnBrk="0" hangingPunct="1">
        <a:spcBef>
          <a:spcPct val="0"/>
        </a:spcBef>
        <a:buNone/>
        <a:defRPr sz="6100" kern="1200">
          <a:solidFill>
            <a:schemeClr val="tx1"/>
          </a:solidFill>
          <a:latin typeface="+mj-lt"/>
          <a:ea typeface="+mj-ea"/>
          <a:cs typeface="+mj-cs"/>
        </a:defRPr>
      </a:lvl1pPr>
    </p:titleStyle>
    <p:bodyStyle>
      <a:lvl1pPr marL="466493" indent="-466493" algn="l" defTabSz="1243982" rtl="0" eaLnBrk="1" latinLnBrk="0" hangingPunct="1">
        <a:spcBef>
          <a:spcPct val="20000"/>
        </a:spcBef>
        <a:buFont typeface="Arial" pitchFamily="34" charset="0"/>
        <a:buChar char="•"/>
        <a:defRPr sz="4400" kern="1200">
          <a:solidFill>
            <a:schemeClr val="tx1"/>
          </a:solidFill>
          <a:latin typeface="+mn-lt"/>
          <a:ea typeface="+mn-ea"/>
          <a:cs typeface="+mn-cs"/>
        </a:defRPr>
      </a:lvl1pPr>
      <a:lvl2pPr marL="1010735" indent="-388744" algn="l" defTabSz="1243982"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54977" indent="-310995" algn="l" defTabSz="1243982" rtl="0" eaLnBrk="1" latinLnBrk="0" hangingPunct="1">
        <a:spcBef>
          <a:spcPct val="20000"/>
        </a:spcBef>
        <a:buFont typeface="Arial" pitchFamily="34" charset="0"/>
        <a:buChar char="•"/>
        <a:defRPr sz="3300" kern="1200">
          <a:solidFill>
            <a:schemeClr val="tx1"/>
          </a:solidFill>
          <a:latin typeface="+mn-lt"/>
          <a:ea typeface="+mn-ea"/>
          <a:cs typeface="+mn-cs"/>
        </a:defRPr>
      </a:lvl3pPr>
      <a:lvl4pPr marL="2176968"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798960"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420950"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042942"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664932"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286923"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zh-CN"/>
      </a:defPPr>
      <a:lvl1pPr marL="0" algn="l" defTabSz="1243982" rtl="0" eaLnBrk="1" latinLnBrk="0" hangingPunct="1">
        <a:defRPr sz="2500" kern="1200">
          <a:solidFill>
            <a:schemeClr val="tx1"/>
          </a:solidFill>
          <a:latin typeface="+mn-lt"/>
          <a:ea typeface="+mn-ea"/>
          <a:cs typeface="+mn-cs"/>
        </a:defRPr>
      </a:lvl1pPr>
      <a:lvl2pPr marL="621990" algn="l" defTabSz="1243982" rtl="0" eaLnBrk="1" latinLnBrk="0" hangingPunct="1">
        <a:defRPr sz="2500" kern="1200">
          <a:solidFill>
            <a:schemeClr val="tx1"/>
          </a:solidFill>
          <a:latin typeface="+mn-lt"/>
          <a:ea typeface="+mn-ea"/>
          <a:cs typeface="+mn-cs"/>
        </a:defRPr>
      </a:lvl2pPr>
      <a:lvl3pPr marL="1243982" algn="l" defTabSz="1243982" rtl="0" eaLnBrk="1" latinLnBrk="0" hangingPunct="1">
        <a:defRPr sz="2500" kern="1200">
          <a:solidFill>
            <a:schemeClr val="tx1"/>
          </a:solidFill>
          <a:latin typeface="+mn-lt"/>
          <a:ea typeface="+mn-ea"/>
          <a:cs typeface="+mn-cs"/>
        </a:defRPr>
      </a:lvl3pPr>
      <a:lvl4pPr marL="1865972" algn="l" defTabSz="1243982" rtl="0" eaLnBrk="1" latinLnBrk="0" hangingPunct="1">
        <a:defRPr sz="2500" kern="1200">
          <a:solidFill>
            <a:schemeClr val="tx1"/>
          </a:solidFill>
          <a:latin typeface="+mn-lt"/>
          <a:ea typeface="+mn-ea"/>
          <a:cs typeface="+mn-cs"/>
        </a:defRPr>
      </a:lvl4pPr>
      <a:lvl5pPr marL="2487964" algn="l" defTabSz="1243982" rtl="0" eaLnBrk="1" latinLnBrk="0" hangingPunct="1">
        <a:defRPr sz="2500" kern="1200">
          <a:solidFill>
            <a:schemeClr val="tx1"/>
          </a:solidFill>
          <a:latin typeface="+mn-lt"/>
          <a:ea typeface="+mn-ea"/>
          <a:cs typeface="+mn-cs"/>
        </a:defRPr>
      </a:lvl5pPr>
      <a:lvl6pPr marL="3109954" algn="l" defTabSz="1243982" rtl="0" eaLnBrk="1" latinLnBrk="0" hangingPunct="1">
        <a:defRPr sz="2500" kern="1200">
          <a:solidFill>
            <a:schemeClr val="tx1"/>
          </a:solidFill>
          <a:latin typeface="+mn-lt"/>
          <a:ea typeface="+mn-ea"/>
          <a:cs typeface="+mn-cs"/>
        </a:defRPr>
      </a:lvl6pPr>
      <a:lvl7pPr marL="3731945" algn="l" defTabSz="1243982" rtl="0" eaLnBrk="1" latinLnBrk="0" hangingPunct="1">
        <a:defRPr sz="2500" kern="1200">
          <a:solidFill>
            <a:schemeClr val="tx1"/>
          </a:solidFill>
          <a:latin typeface="+mn-lt"/>
          <a:ea typeface="+mn-ea"/>
          <a:cs typeface="+mn-cs"/>
        </a:defRPr>
      </a:lvl7pPr>
      <a:lvl8pPr marL="4353936" algn="l" defTabSz="1243982" rtl="0" eaLnBrk="1" latinLnBrk="0" hangingPunct="1">
        <a:defRPr sz="2500" kern="1200">
          <a:solidFill>
            <a:schemeClr val="tx1"/>
          </a:solidFill>
          <a:latin typeface="+mn-lt"/>
          <a:ea typeface="+mn-ea"/>
          <a:cs typeface="+mn-cs"/>
        </a:defRPr>
      </a:lvl8pPr>
      <a:lvl9pPr marL="4975927" algn="l" defTabSz="1243982"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gi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35270;&#39057;/&#39550;&#39542;&#22320;&#38081;5&#21495;&#32447;&#21015;&#36710;&#27169;&#25311;&#22120;.flv" TargetMode="Externa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886334"/>
            <a:ext cx="12241213" cy="2314566"/>
          </a:xfrm>
          <a:prstGeom prst="rect">
            <a:avLst/>
          </a:prstGeom>
          <a:solidFill>
            <a:schemeClr val="accent1"/>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4398" tIns="62199" rIns="124398" bIns="62199" rtlCol="0" anchor="ctr"/>
          <a:lstStyle/>
          <a:p>
            <a:pPr algn="ctr"/>
            <a:endParaRPr lang="zh-CN" altLang="en-US"/>
          </a:p>
        </p:txBody>
      </p:sp>
      <p:sp>
        <p:nvSpPr>
          <p:cNvPr id="6" name="TextBox 7"/>
          <p:cNvSpPr txBox="1">
            <a:spLocks noChangeArrowheads="1"/>
          </p:cNvSpPr>
          <p:nvPr/>
        </p:nvSpPr>
        <p:spPr bwMode="auto">
          <a:xfrm>
            <a:off x="1119946" y="2100252"/>
            <a:ext cx="9826974" cy="964112"/>
          </a:xfrm>
          <a:prstGeom prst="rect">
            <a:avLst/>
          </a:prstGeom>
          <a:noFill/>
          <a:ln w="9525">
            <a:noFill/>
            <a:miter lim="800000"/>
            <a:headEnd/>
            <a:tailEnd/>
          </a:ln>
        </p:spPr>
        <p:txBody>
          <a:bodyPr lIns="124398" tIns="62199" rIns="124398" bIns="62199">
            <a:spAutoFit/>
          </a:bodyPr>
          <a:lstStyle/>
          <a:p>
            <a:pPr marL="466493" indent="-466493" algn="ctr">
              <a:lnSpc>
                <a:spcPts val="7346"/>
              </a:lnSpc>
              <a:spcBef>
                <a:spcPct val="0"/>
              </a:spcBef>
              <a:defRPr/>
            </a:pPr>
            <a:r>
              <a:rPr lang="zh-CN" altLang="en-US" sz="4900" b="1" dirty="0" smtClean="0">
                <a:solidFill>
                  <a:srgbClr val="000000"/>
                </a:solidFill>
                <a:effectLst>
                  <a:outerShdw blurRad="38100" dist="38100" dir="2700000" algn="tl">
                    <a:srgbClr val="C0C0C0"/>
                  </a:outerShdw>
                </a:effectLst>
                <a:latin typeface="Arial" pitchFamily="34" charset="0"/>
                <a:ea typeface="黑体" pitchFamily="49" charset="-122"/>
              </a:rPr>
              <a:t>城市轨道交通信号基础</a:t>
            </a:r>
            <a:endParaRPr lang="zh-CN" altLang="en-US" sz="3800" b="1" dirty="0">
              <a:solidFill>
                <a:srgbClr val="000000"/>
              </a:solidFill>
              <a:effectLst>
                <a:outerShdw blurRad="38100" dist="38100" dir="2700000" algn="tl">
                  <a:srgbClr val="C0C0C0"/>
                </a:outerShdw>
              </a:effectLst>
              <a:latin typeface="Arial" pitchFamily="34" charset="0"/>
              <a:ea typeface="黑体" pitchFamily="49" charset="-122"/>
            </a:endParaRPr>
          </a:p>
        </p:txBody>
      </p:sp>
      <p:sp>
        <p:nvSpPr>
          <p:cNvPr id="8" name="Rectangle 9"/>
          <p:cNvSpPr>
            <a:spLocks noChangeArrowheads="1"/>
          </p:cNvSpPr>
          <p:nvPr/>
        </p:nvSpPr>
        <p:spPr bwMode="auto">
          <a:xfrm>
            <a:off x="5549102" y="3529012"/>
            <a:ext cx="6500858" cy="1313498"/>
          </a:xfrm>
          <a:prstGeom prst="rect">
            <a:avLst/>
          </a:prstGeom>
          <a:noFill/>
          <a:ln w="9525">
            <a:noFill/>
            <a:miter lim="800000"/>
            <a:headEnd/>
            <a:tailEnd/>
          </a:ln>
        </p:spPr>
        <p:txBody>
          <a:bodyPr wrap="none" lIns="124398" tIns="62199" rIns="124398" bIns="62199" anchor="ctr"/>
          <a:lstStyle/>
          <a:p>
            <a:pPr algn="ctr">
              <a:spcBef>
                <a:spcPct val="0"/>
              </a:spcBef>
            </a:pPr>
            <a:r>
              <a:rPr lang="zh-CN" altLang="en-US" sz="3800" b="1" dirty="0" smtClean="0">
                <a:solidFill>
                  <a:srgbClr val="000000"/>
                </a:solidFill>
                <a:latin typeface="华文新魏" pitchFamily="2" charset="-122"/>
                <a:ea typeface="华文新魏" pitchFamily="2" charset="-122"/>
              </a:rPr>
              <a:t>制作人：</a:t>
            </a:r>
            <a:r>
              <a:rPr lang="en-US" altLang="zh-CN" sz="3800" b="1" smtClean="0">
                <a:solidFill>
                  <a:srgbClr val="000000"/>
                </a:solidFill>
                <a:latin typeface="Vivaldi" pitchFamily="66" charset="0"/>
                <a:ea typeface="华文新魏" pitchFamily="2" charset="-122"/>
              </a:rPr>
              <a:t>TLN</a:t>
            </a:r>
            <a:endParaRPr lang="zh-CN" altLang="en-US" sz="3800" smtClean="0">
              <a:solidFill>
                <a:srgbClr val="000000"/>
              </a:solidFill>
              <a:latin typeface="Vivaldi" pitchFamily="66" charset="0"/>
              <a:ea typeface="华文新魏" pitchFamily="2" charset="-122"/>
            </a:endParaRPr>
          </a:p>
        </p:txBody>
      </p:sp>
      <p:pic>
        <p:nvPicPr>
          <p:cNvPr id="46081" name="Picture 1" descr="C:\Users\Administrator\Desktop\地铁1号线照片\640584187408679230.jpg"/>
          <p:cNvPicPr>
            <a:picLocks noChangeAspect="1" noChangeArrowheads="1"/>
          </p:cNvPicPr>
          <p:nvPr/>
        </p:nvPicPr>
        <p:blipFill>
          <a:blip r:embed="rId3" cstate="print"/>
          <a:srcRect/>
          <a:stretch>
            <a:fillRect/>
          </a:stretch>
        </p:blipFill>
        <p:spPr bwMode="auto">
          <a:xfrm>
            <a:off x="262690" y="5100648"/>
            <a:ext cx="3714776" cy="1797704"/>
          </a:xfrm>
          <a:prstGeom prst="rect">
            <a:avLst/>
          </a:prstGeom>
          <a:ln>
            <a:noFill/>
          </a:ln>
          <a:effectLst>
            <a:outerShdw blurRad="292100" dist="139700" dir="2700000" algn="tl" rotWithShape="0">
              <a:srgbClr val="333333">
                <a:alpha val="65000"/>
              </a:srgbClr>
            </a:outerShdw>
          </a:effectLst>
        </p:spPr>
      </p:pic>
      <p:pic>
        <p:nvPicPr>
          <p:cNvPr id="46082" name="Picture 2" descr="C:\Users\Administrator\Desktop\地铁1号线照片\728606857355816833.jpg"/>
          <p:cNvPicPr>
            <a:picLocks noChangeAspect="1" noChangeArrowheads="1"/>
          </p:cNvPicPr>
          <p:nvPr/>
        </p:nvPicPr>
        <p:blipFill>
          <a:blip r:embed="rId4"/>
          <a:srcRect/>
          <a:stretch>
            <a:fillRect/>
          </a:stretch>
        </p:blipFill>
        <p:spPr bwMode="auto">
          <a:xfrm>
            <a:off x="4191780" y="5100648"/>
            <a:ext cx="3857652" cy="1814500"/>
          </a:xfrm>
          <a:prstGeom prst="rect">
            <a:avLst/>
          </a:prstGeom>
          <a:ln>
            <a:noFill/>
          </a:ln>
          <a:effectLst>
            <a:outerShdw blurRad="292100" dist="139700" dir="2700000" algn="tl" rotWithShape="0">
              <a:srgbClr val="333333">
                <a:alpha val="65000"/>
              </a:srgbClr>
            </a:outerShdw>
          </a:effectLst>
        </p:spPr>
      </p:pic>
      <p:pic>
        <p:nvPicPr>
          <p:cNvPr id="46083" name="Picture 3" descr="C:\Users\Administrator\AppData\Roaming\Tencent\Users\603359521\QQ\WinTemp\RichOle\N7~6Z6}]4[LR(G]`L{7EQPA.png"/>
          <p:cNvPicPr>
            <a:picLocks noChangeAspect="1" noChangeArrowheads="1"/>
          </p:cNvPicPr>
          <p:nvPr/>
        </p:nvPicPr>
        <p:blipFill>
          <a:blip r:embed="rId5"/>
          <a:srcRect/>
          <a:stretch>
            <a:fillRect/>
          </a:stretch>
        </p:blipFill>
        <p:spPr bwMode="auto">
          <a:xfrm>
            <a:off x="8263746" y="5100648"/>
            <a:ext cx="3714776" cy="1822376"/>
          </a:xfrm>
          <a:prstGeom prst="rect">
            <a:avLst/>
          </a:prstGeom>
          <a:ln>
            <a:noFill/>
          </a:ln>
          <a:effectLst>
            <a:outerShdw blurRad="292100" dist="139700" dir="2700000" algn="tl" rotWithShape="0">
              <a:srgbClr val="333333">
                <a:alpha val="65000"/>
              </a:srgbClr>
            </a:outerShdw>
          </a:effectLst>
        </p:spPr>
      </p:pic>
      <p:pic>
        <p:nvPicPr>
          <p:cNvPr id="60418" name="Picture 2" descr="C:\Users\Administrator\Desktop\信号基础课程材料\微信图片_20181220141801.png"/>
          <p:cNvPicPr>
            <a:picLocks noChangeAspect="1" noChangeArrowheads="1"/>
          </p:cNvPicPr>
          <p:nvPr/>
        </p:nvPicPr>
        <p:blipFill>
          <a:blip r:embed="rId6" cstate="print"/>
          <a:srcRect/>
          <a:stretch>
            <a:fillRect/>
          </a:stretch>
        </p:blipFill>
        <p:spPr bwMode="auto">
          <a:xfrm>
            <a:off x="119814" y="314302"/>
            <a:ext cx="4643470" cy="1032797"/>
          </a:xfrm>
          <a:prstGeom prst="rect">
            <a:avLst/>
          </a:prstGeom>
          <a:noFill/>
        </p:spPr>
      </p:pic>
    </p:spTree>
    <p:extLst>
      <p:ext uri="{BB962C8B-B14F-4D97-AF65-F5344CB8AC3E}">
        <p14:creationId xmlns="" xmlns:p14="http://schemas.microsoft.com/office/powerpoint/2010/main" val="3900865189"/>
      </p:ext>
    </p:extLst>
  </p:cSld>
  <p:clrMapOvr>
    <a:masterClrMapping/>
  </p:clrMapOvr>
  <mc:AlternateContent xmlns:mc="http://schemas.openxmlformats.org/markup-compatibility/2006">
    <mc:Choice xmlns=""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100211"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一、</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系统组成</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3243821" cy="461665"/>
            <a:chOff x="548443" y="1281397"/>
            <a:chExt cx="3243821"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2815194" cy="461665"/>
            </a:xfrm>
            <a:prstGeom prst="rect">
              <a:avLst/>
            </a:prstGeom>
          </p:spPr>
          <p:txBody>
            <a:bodyPr wrap="none">
              <a:spAutoFit/>
            </a:bodyPr>
            <a:lstStyle/>
            <a:p>
              <a:r>
                <a:rPr lang="en-US" altLang="zh-CN" sz="2400" b="1" dirty="0" smtClean="0"/>
                <a:t>1</a:t>
              </a:r>
              <a:r>
                <a:rPr lang="zh-CN" altLang="en-US" sz="2400" b="1" dirty="0" smtClean="0"/>
                <a:t>、按设备功能划分</a:t>
              </a:r>
              <a:endParaRPr lang="zh-CN" altLang="en-US" sz="2400" b="1" dirty="0"/>
            </a:p>
          </p:txBody>
        </p:sp>
      </p:grpSp>
      <p:grpSp>
        <p:nvGrpSpPr>
          <p:cNvPr id="7" name="组合 6"/>
          <p:cNvGrpSpPr/>
          <p:nvPr/>
        </p:nvGrpSpPr>
        <p:grpSpPr>
          <a:xfrm>
            <a:off x="762756" y="2028814"/>
            <a:ext cx="10501386" cy="2143140"/>
            <a:chOff x="285720" y="1183362"/>
            <a:chExt cx="8501122" cy="3074940"/>
          </a:xfrm>
        </p:grpSpPr>
        <p:sp>
          <p:nvSpPr>
            <p:cNvPr id="8" name="圆角矩形 7"/>
            <p:cNvSpPr/>
            <p:nvPr/>
          </p:nvSpPr>
          <p:spPr>
            <a:xfrm>
              <a:off x="285720" y="1571611"/>
              <a:ext cx="8501122" cy="2686691"/>
            </a:xfrm>
            <a:prstGeom prst="roundRect">
              <a:avLst/>
            </a:prstGeom>
            <a:noFill/>
            <a:ln w="28575" cap="flat" cmpd="sng" algn="ctr">
              <a:solidFill>
                <a:srgbClr val="00B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9" name="圆角矩形 8"/>
            <p:cNvSpPr/>
            <p:nvPr/>
          </p:nvSpPr>
          <p:spPr>
            <a:xfrm>
              <a:off x="1285852" y="1183362"/>
              <a:ext cx="6286544" cy="1000132"/>
            </a:xfrm>
            <a:prstGeom prst="roundRect">
              <a:avLst/>
            </a:prstGeom>
            <a:solidFill>
              <a:schemeClr val="bg2">
                <a:lumMod val="90000"/>
              </a:schemeClr>
            </a:solidFill>
            <a:ln w="9525" cap="flat" cmpd="sng" algn="ctr">
              <a:solidFill>
                <a:srgbClr val="9BBB59">
                  <a:shade val="60000"/>
                  <a:satMod val="110000"/>
                </a:srgbClr>
              </a:solidFill>
              <a:prstDash val="solid"/>
            </a:ln>
            <a:effectLst>
              <a:outerShdw blurRad="38100" dist="25400" dir="5400000" algn="t" rotWithShape="0">
                <a:srgbClr val="000000">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10" name="TextBox 9"/>
            <p:cNvSpPr txBox="1"/>
            <p:nvPr/>
          </p:nvSpPr>
          <p:spPr>
            <a:xfrm>
              <a:off x="1928794" y="1285860"/>
              <a:ext cx="5000660" cy="66238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列车自动防护子系统  </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ATP</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sp>
          <p:nvSpPr>
            <p:cNvPr id="11" name="矩形 10"/>
            <p:cNvSpPr/>
            <p:nvPr/>
          </p:nvSpPr>
          <p:spPr>
            <a:xfrm>
              <a:off x="500034" y="2310840"/>
              <a:ext cx="8143932" cy="172221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        列车自动防护子系统</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(Automatic Train Protection</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，简称</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ATP)</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，主要作用是防止列车追尾、冲突事故的发生，并控制列车的运行速度不超过允许的最高速度。</a:t>
              </a:r>
            </a:p>
          </p:txBody>
        </p:sp>
      </p:grpSp>
      <p:pic>
        <p:nvPicPr>
          <p:cNvPr id="12" name="Picture 13" descr="W020080616421083134194"/>
          <p:cNvPicPr>
            <a:picLocks noChangeAspect="1" noChangeArrowheads="1"/>
          </p:cNvPicPr>
          <p:nvPr/>
        </p:nvPicPr>
        <p:blipFill>
          <a:blip r:embed="rId2"/>
          <a:srcRect t="14189" r="10134" b="14864"/>
          <a:stretch>
            <a:fillRect/>
          </a:stretch>
        </p:blipFill>
        <p:spPr bwMode="auto">
          <a:xfrm>
            <a:off x="6763548" y="4314830"/>
            <a:ext cx="3706825" cy="2643206"/>
          </a:xfrm>
          <a:prstGeom prst="rect">
            <a:avLst/>
          </a:prstGeom>
          <a:noFill/>
          <a:ln w="9525">
            <a:noFill/>
            <a:miter lim="800000"/>
            <a:headEnd/>
            <a:tailEnd/>
          </a:ln>
        </p:spPr>
      </p:pic>
      <p:pic>
        <p:nvPicPr>
          <p:cNvPr id="13" name="Picture 19" descr="0013d30386360a74a0b903"/>
          <p:cNvPicPr>
            <a:picLocks noChangeAspect="1" noChangeArrowheads="1"/>
          </p:cNvPicPr>
          <p:nvPr/>
        </p:nvPicPr>
        <p:blipFill>
          <a:blip r:embed="rId3"/>
          <a:srcRect/>
          <a:stretch>
            <a:fillRect/>
          </a:stretch>
        </p:blipFill>
        <p:spPr bwMode="auto">
          <a:xfrm>
            <a:off x="1191384" y="4314830"/>
            <a:ext cx="5223688" cy="264320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100211"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一、</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系统组成</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3243821" cy="461665"/>
            <a:chOff x="548443" y="1281397"/>
            <a:chExt cx="3243821"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2815194" cy="461665"/>
            </a:xfrm>
            <a:prstGeom prst="rect">
              <a:avLst/>
            </a:prstGeom>
          </p:spPr>
          <p:txBody>
            <a:bodyPr wrap="none">
              <a:spAutoFit/>
            </a:bodyPr>
            <a:lstStyle/>
            <a:p>
              <a:r>
                <a:rPr lang="en-US" altLang="zh-CN" sz="2400" b="1" dirty="0" smtClean="0"/>
                <a:t>1</a:t>
              </a:r>
              <a:r>
                <a:rPr lang="zh-CN" altLang="en-US" sz="2400" b="1" dirty="0" smtClean="0"/>
                <a:t>、按设备功能划分</a:t>
              </a:r>
              <a:endParaRPr lang="zh-CN" altLang="en-US" sz="2400" b="1" dirty="0"/>
            </a:p>
          </p:txBody>
        </p:sp>
      </p:grpSp>
      <p:grpSp>
        <p:nvGrpSpPr>
          <p:cNvPr id="14" name="组合 13"/>
          <p:cNvGrpSpPr/>
          <p:nvPr/>
        </p:nvGrpSpPr>
        <p:grpSpPr>
          <a:xfrm>
            <a:off x="1334260" y="2028814"/>
            <a:ext cx="9144064" cy="2143140"/>
            <a:chOff x="285720" y="1183362"/>
            <a:chExt cx="8501122" cy="3074940"/>
          </a:xfrm>
        </p:grpSpPr>
        <p:sp>
          <p:nvSpPr>
            <p:cNvPr id="15" name="圆角矩形 14"/>
            <p:cNvSpPr/>
            <p:nvPr/>
          </p:nvSpPr>
          <p:spPr>
            <a:xfrm>
              <a:off x="285720" y="1571611"/>
              <a:ext cx="8501122" cy="2686691"/>
            </a:xfrm>
            <a:prstGeom prst="roundRect">
              <a:avLst/>
            </a:prstGeom>
            <a:noFill/>
            <a:ln w="28575"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16" name="圆角矩形 15"/>
            <p:cNvSpPr/>
            <p:nvPr/>
          </p:nvSpPr>
          <p:spPr>
            <a:xfrm>
              <a:off x="1285852" y="1183362"/>
              <a:ext cx="6286544" cy="1000132"/>
            </a:xfrm>
            <a:prstGeom prst="roundRect">
              <a:avLst/>
            </a:prstGeom>
            <a:solidFill>
              <a:schemeClr val="bg2">
                <a:lumMod val="90000"/>
              </a:schemeClr>
            </a:solidFill>
            <a:ln w="9525" cap="flat" cmpd="sng" algn="ctr">
              <a:solidFill>
                <a:srgbClr val="4BACC6">
                  <a:shade val="60000"/>
                  <a:satMod val="110000"/>
                </a:srgbClr>
              </a:solidFill>
              <a:prstDash val="solid"/>
            </a:ln>
            <a:effectLst>
              <a:outerShdw blurRad="38100" dist="25400" dir="5400000" algn="t" rotWithShape="0">
                <a:srgbClr val="000000">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17" name="TextBox 16"/>
            <p:cNvSpPr txBox="1"/>
            <p:nvPr/>
          </p:nvSpPr>
          <p:spPr>
            <a:xfrm>
              <a:off x="1928794" y="1285860"/>
              <a:ext cx="5000660" cy="66238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列车自动运行子系统  </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ATO</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sp>
          <p:nvSpPr>
            <p:cNvPr id="18" name="矩形 17"/>
            <p:cNvSpPr/>
            <p:nvPr/>
          </p:nvSpPr>
          <p:spPr>
            <a:xfrm>
              <a:off x="500034" y="2310840"/>
              <a:ext cx="8143932" cy="172221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列车自动运行系统</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(Automatic Train Operation</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，简称</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ATO)</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，主要作用是实现列车自动驾驶，并使列车在设定的车站自动停车。</a:t>
              </a:r>
            </a:p>
          </p:txBody>
        </p:sp>
      </p:grpSp>
      <p:pic>
        <p:nvPicPr>
          <p:cNvPr id="19" name="Picture 7" descr="090729140247dt200-zt型自动停车装置"/>
          <p:cNvPicPr>
            <a:picLocks noChangeAspect="1" noChangeArrowheads="1"/>
          </p:cNvPicPr>
          <p:nvPr/>
        </p:nvPicPr>
        <p:blipFill>
          <a:blip r:embed="rId2"/>
          <a:srcRect l="3191" t="25099" r="7048" b="23663"/>
          <a:stretch>
            <a:fillRect/>
          </a:stretch>
        </p:blipFill>
        <p:spPr bwMode="auto">
          <a:xfrm>
            <a:off x="1477136" y="4457706"/>
            <a:ext cx="4193100" cy="2143140"/>
          </a:xfrm>
          <a:prstGeom prst="rect">
            <a:avLst/>
          </a:prstGeom>
          <a:noFill/>
          <a:ln w="9525">
            <a:noFill/>
            <a:miter lim="800000"/>
            <a:headEnd/>
            <a:tailEnd/>
          </a:ln>
        </p:spPr>
      </p:pic>
      <p:sp>
        <p:nvSpPr>
          <p:cNvPr id="20" name="Rectangle 8"/>
          <p:cNvSpPr>
            <a:spLocks noChangeArrowheads="1"/>
          </p:cNvSpPr>
          <p:nvPr/>
        </p:nvSpPr>
        <p:spPr bwMode="auto">
          <a:xfrm>
            <a:off x="6049168" y="5172086"/>
            <a:ext cx="4052713" cy="461665"/>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rPr>
              <a:t>机车信号设备</a:t>
            </a:r>
            <a:r>
              <a:rPr kumimoji="0" lang="en-US" altLang="zh-CN"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rPr>
              <a:t>-</a:t>
            </a:r>
            <a:r>
              <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rPr>
              <a:t>自动停车装置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100211"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一、</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系统组成</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3243821" cy="461665"/>
            <a:chOff x="548443" y="1281397"/>
            <a:chExt cx="3243821"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2815194" cy="461665"/>
            </a:xfrm>
            <a:prstGeom prst="rect">
              <a:avLst/>
            </a:prstGeom>
          </p:spPr>
          <p:txBody>
            <a:bodyPr wrap="none">
              <a:spAutoFit/>
            </a:bodyPr>
            <a:lstStyle/>
            <a:p>
              <a:r>
                <a:rPr lang="en-US" altLang="zh-CN" sz="2400" b="1" dirty="0" smtClean="0"/>
                <a:t>1</a:t>
              </a:r>
              <a:r>
                <a:rPr lang="zh-CN" altLang="en-US" sz="2400" b="1" dirty="0" smtClean="0"/>
                <a:t>、按设备功能划分</a:t>
              </a:r>
              <a:endParaRPr lang="zh-CN" altLang="en-US" sz="2400" b="1" dirty="0"/>
            </a:p>
          </p:txBody>
        </p:sp>
      </p:grpSp>
      <p:grpSp>
        <p:nvGrpSpPr>
          <p:cNvPr id="7" name="组合 6"/>
          <p:cNvGrpSpPr/>
          <p:nvPr/>
        </p:nvGrpSpPr>
        <p:grpSpPr>
          <a:xfrm>
            <a:off x="1048508" y="1885938"/>
            <a:ext cx="10144196" cy="2143140"/>
            <a:chOff x="285720" y="1183362"/>
            <a:chExt cx="8501122" cy="3074940"/>
          </a:xfrm>
        </p:grpSpPr>
        <p:sp>
          <p:nvSpPr>
            <p:cNvPr id="8" name="圆角矩形 7"/>
            <p:cNvSpPr/>
            <p:nvPr/>
          </p:nvSpPr>
          <p:spPr>
            <a:xfrm>
              <a:off x="285720" y="1571611"/>
              <a:ext cx="8501122" cy="2686691"/>
            </a:xfrm>
            <a:prstGeom prst="roundRect">
              <a:avLst/>
            </a:prstGeom>
            <a:noFill/>
            <a:ln w="28575" cap="flat" cmpd="sng" algn="ctr">
              <a:solidFill>
                <a:srgbClr val="FF99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9" name="圆角矩形 8"/>
            <p:cNvSpPr/>
            <p:nvPr/>
          </p:nvSpPr>
          <p:spPr>
            <a:xfrm>
              <a:off x="1285852" y="1183362"/>
              <a:ext cx="6286544" cy="1000132"/>
            </a:xfrm>
            <a:prstGeom prst="roundRect">
              <a:avLst/>
            </a:prstGeom>
            <a:solidFill>
              <a:schemeClr val="bg2">
                <a:lumMod val="90000"/>
              </a:schemeClr>
            </a:solidFill>
            <a:ln w="9525" cap="flat" cmpd="sng" algn="ctr">
              <a:solidFill>
                <a:srgbClr val="F79646">
                  <a:shade val="60000"/>
                  <a:satMod val="110000"/>
                </a:srgbClr>
              </a:solidFill>
              <a:prstDash val="solid"/>
            </a:ln>
            <a:effectLst>
              <a:outerShdw blurRad="38100" dist="25400" dir="5400000" algn="t" rotWithShape="0">
                <a:srgbClr val="000000">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10" name="TextBox 9"/>
            <p:cNvSpPr txBox="1"/>
            <p:nvPr/>
          </p:nvSpPr>
          <p:spPr>
            <a:xfrm>
              <a:off x="1928794" y="1285860"/>
              <a:ext cx="5000660" cy="66238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列车自动监控子系统  </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ATS</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sp>
          <p:nvSpPr>
            <p:cNvPr id="11" name="矩形 10"/>
            <p:cNvSpPr/>
            <p:nvPr/>
          </p:nvSpPr>
          <p:spPr>
            <a:xfrm>
              <a:off x="500034" y="2310840"/>
              <a:ext cx="8143932" cy="172221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        列车自动监控系统</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(Automatic Train Supervision</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，简称</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ATS)</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，主要作用是对线路上运行的所有列车进行监督和管理，控制列车根据列车运行图完成运营作业。</a:t>
              </a:r>
            </a:p>
          </p:txBody>
        </p:sp>
      </p:grpSp>
      <p:pic>
        <p:nvPicPr>
          <p:cNvPr id="12" name="Picture 2" descr="d:\360浏览器\360\360se\360se6\User Data\temp\xin_063120527162854682445.jpg"/>
          <p:cNvPicPr>
            <a:picLocks noChangeAspect="1" noChangeArrowheads="1"/>
          </p:cNvPicPr>
          <p:nvPr/>
        </p:nvPicPr>
        <p:blipFill>
          <a:blip r:embed="rId2"/>
          <a:srcRect t="6746" b="9920"/>
          <a:stretch>
            <a:fillRect/>
          </a:stretch>
        </p:blipFill>
        <p:spPr bwMode="auto">
          <a:xfrm>
            <a:off x="1262822" y="4171954"/>
            <a:ext cx="9793500" cy="27860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100211"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一、</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系统组成</a:t>
            </a:r>
            <a:endParaRPr lang="zh-CN" altLang="en-US" sz="2800" b="1" dirty="0">
              <a:solidFill>
                <a:srgbClr val="0070C0"/>
              </a:solidFill>
              <a:latin typeface="微软雅黑" pitchFamily="34" charset="-122"/>
              <a:ea typeface="微软雅黑" pitchFamily="34" charset="-122"/>
            </a:endParaRPr>
          </a:p>
        </p:txBody>
      </p:sp>
      <p:grpSp>
        <p:nvGrpSpPr>
          <p:cNvPr id="4" name="组合 3"/>
          <p:cNvGrpSpPr/>
          <p:nvPr/>
        </p:nvGrpSpPr>
        <p:grpSpPr>
          <a:xfrm>
            <a:off x="691318" y="1242996"/>
            <a:ext cx="3553200" cy="461665"/>
            <a:chOff x="548443" y="1281397"/>
            <a:chExt cx="3553200" cy="461665"/>
          </a:xfrm>
        </p:grpSpPr>
        <p:sp>
          <p:nvSpPr>
            <p:cNvPr id="5" name="燕尾形 4"/>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燕尾形 5"/>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977070" y="1281397"/>
              <a:ext cx="3124573" cy="461665"/>
            </a:xfrm>
            <a:prstGeom prst="rect">
              <a:avLst/>
            </a:prstGeom>
          </p:spPr>
          <p:txBody>
            <a:bodyPr wrap="none">
              <a:spAutoFit/>
            </a:bodyPr>
            <a:lstStyle/>
            <a:p>
              <a:pPr lvl="0"/>
              <a:r>
                <a:rPr lang="en-US" altLang="zh-CN" sz="2400" b="1" dirty="0" smtClean="0"/>
                <a:t>2</a:t>
              </a:r>
              <a:r>
                <a:rPr lang="zh-CN" altLang="en-US" sz="2400" b="1" dirty="0" smtClean="0"/>
                <a:t>、</a:t>
              </a:r>
              <a:r>
                <a:rPr lang="zh-CN" altLang="en-US" sz="2400" b="1" dirty="0" smtClean="0">
                  <a:solidFill>
                    <a:srgbClr val="333399"/>
                  </a:solidFill>
                  <a:latin typeface="Times New Roman" pitchFamily="18" charset="0"/>
                  <a:cs typeface="Times New Roman" pitchFamily="18" charset="0"/>
                </a:rPr>
                <a:t>设备安装位置</a:t>
              </a:r>
              <a:r>
                <a:rPr lang="zh-CN" altLang="en-US" sz="2400" b="1" dirty="0" smtClean="0">
                  <a:solidFill>
                    <a:srgbClr val="333399"/>
                  </a:solidFill>
                  <a:latin typeface="Times New Roman" pitchFamily="18" charset="0"/>
                  <a:cs typeface="Times New Roman" pitchFamily="18" charset="0"/>
                </a:rPr>
                <a:t>划分</a:t>
              </a:r>
              <a:endParaRPr lang="zh-CN" altLang="en-US" sz="2400" b="1" dirty="0" smtClean="0">
                <a:solidFill>
                  <a:srgbClr val="333399"/>
                </a:solidFill>
                <a:latin typeface="Times New Roman" pitchFamily="18" charset="0"/>
                <a:cs typeface="Times New Roman" pitchFamily="18" charset="0"/>
              </a:endParaRPr>
            </a:p>
          </p:txBody>
        </p:sp>
      </p:grpSp>
      <p:sp>
        <p:nvSpPr>
          <p:cNvPr id="14" name="矩形 13"/>
          <p:cNvSpPr/>
          <p:nvPr/>
        </p:nvSpPr>
        <p:spPr>
          <a:xfrm>
            <a:off x="1977202" y="4113864"/>
            <a:ext cx="1428760" cy="461665"/>
          </a:xfrm>
          <a:prstGeom prst="rect">
            <a:avLst/>
          </a:prstGeom>
        </p:spPr>
        <p:txBody>
          <a:bodyPr wrap="square">
            <a:spAutoFit/>
          </a:bodyPr>
          <a:lstStyle/>
          <a:p>
            <a:pPr algn="ctr"/>
            <a:r>
              <a:rPr lang="en-US" altLang="zh-CN" sz="2400" b="1" dirty="0" smtClean="0">
                <a:latin typeface="Times New Roman" pitchFamily="18" charset="0"/>
                <a:ea typeface="+mj-ea"/>
                <a:cs typeface="Times New Roman" pitchFamily="18" charset="0"/>
              </a:rPr>
              <a:t>ATC</a:t>
            </a:r>
            <a:endParaRPr lang="zh-CN" altLang="en-US" sz="2400" b="1" dirty="0">
              <a:latin typeface="Times New Roman" pitchFamily="18" charset="0"/>
              <a:ea typeface="+mj-ea"/>
              <a:cs typeface="Times New Roman" pitchFamily="18" charset="0"/>
            </a:endParaRPr>
          </a:p>
        </p:txBody>
      </p:sp>
      <p:grpSp>
        <p:nvGrpSpPr>
          <p:cNvPr id="15" name="组合 11"/>
          <p:cNvGrpSpPr/>
          <p:nvPr/>
        </p:nvGrpSpPr>
        <p:grpSpPr>
          <a:xfrm>
            <a:off x="1048508" y="2185038"/>
            <a:ext cx="3772866" cy="3772866"/>
            <a:chOff x="1438305" y="454248"/>
            <a:chExt cx="3987180" cy="3987180"/>
          </a:xfrm>
          <a:scene3d>
            <a:camera prst="orthographicFront">
              <a:rot lat="0" lon="0" rev="0"/>
            </a:camera>
            <a:lightRig rig="balanced" dir="t">
              <a:rot lat="0" lon="0" rev="8700000"/>
            </a:lightRig>
          </a:scene3d>
        </p:grpSpPr>
        <p:sp>
          <p:nvSpPr>
            <p:cNvPr id="16" name="饼形 15"/>
            <p:cNvSpPr/>
            <p:nvPr/>
          </p:nvSpPr>
          <p:spPr>
            <a:xfrm>
              <a:off x="1438305" y="454248"/>
              <a:ext cx="3987180" cy="3987180"/>
            </a:xfrm>
            <a:prstGeom prst="pie">
              <a:avLst>
                <a:gd name="adj1" fmla="val 16200000"/>
                <a:gd name="adj2" fmla="val 1800000"/>
              </a:avLst>
            </a:prstGeom>
            <a:solidFill>
              <a:srgbClr val="4BACC6">
                <a:hueOff val="0"/>
                <a:satOff val="0"/>
                <a:lumOff val="0"/>
                <a:alphaOff val="0"/>
              </a:srgbClr>
            </a:solidFill>
            <a:ln w="12700" cap="flat" cmpd="sng" algn="ctr">
              <a:noFill/>
              <a:prstDash val="solid"/>
            </a:ln>
            <a:effectLst>
              <a:outerShdw blurRad="44450" dist="27940" dir="5400000" algn="ctr">
                <a:srgbClr val="000000">
                  <a:alpha val="32000"/>
                </a:srgbClr>
              </a:outerShdw>
            </a:effectLst>
            <a:sp3d>
              <a:bevelT w="190500" h="38100"/>
            </a:sp3d>
          </p:spPr>
        </p:sp>
        <p:sp>
          <p:nvSpPr>
            <p:cNvPr id="17" name="饼形 4"/>
            <p:cNvSpPr/>
            <p:nvPr/>
          </p:nvSpPr>
          <p:spPr>
            <a:xfrm>
              <a:off x="3681593" y="1257942"/>
              <a:ext cx="1520522" cy="1329060"/>
            </a:xfrm>
            <a:prstGeom prst="rect">
              <a:avLst/>
            </a:prstGeom>
            <a:noFill/>
            <a:ln>
              <a:noFill/>
            </a:ln>
            <a:effectLst/>
            <a:sp3d/>
          </p:spPr>
          <p:txBody>
            <a:bodyPr spcFirstLastPara="0" vert="horz" wrap="square" lIns="30480" tIns="30480" rIns="30480" bIns="3048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effectLst/>
                  <a:uLnTx/>
                  <a:uFillTx/>
                  <a:latin typeface="Perpetua"/>
                  <a:ea typeface="宋体"/>
                  <a:cs typeface="+mn-cs"/>
                </a:rPr>
                <a:t>轨旁设备</a:t>
              </a:r>
              <a:endParaRPr kumimoji="0" lang="zh-CN" altLang="en-US" sz="2400" b="1" i="0" u="none" strike="noStrike" kern="1200" cap="none" spc="0" normalizeH="0" baseline="0" noProof="0" dirty="0">
                <a:ln>
                  <a:noFill/>
                </a:ln>
                <a:effectLst/>
                <a:uLnTx/>
                <a:uFillTx/>
                <a:latin typeface="Perpetua"/>
                <a:ea typeface="宋体"/>
                <a:cs typeface="+mn-cs"/>
              </a:endParaRPr>
            </a:p>
          </p:txBody>
        </p:sp>
      </p:grpSp>
      <p:grpSp>
        <p:nvGrpSpPr>
          <p:cNvPr id="18" name="组合 12"/>
          <p:cNvGrpSpPr/>
          <p:nvPr/>
        </p:nvGrpSpPr>
        <p:grpSpPr>
          <a:xfrm>
            <a:off x="762756" y="2613666"/>
            <a:ext cx="3772866" cy="3772866"/>
            <a:chOff x="1427908" y="439064"/>
            <a:chExt cx="3987180" cy="3987180"/>
          </a:xfrm>
          <a:scene3d>
            <a:camera prst="orthographicFront">
              <a:rot lat="0" lon="0" rev="0"/>
            </a:camera>
            <a:lightRig rig="balanced" dir="t">
              <a:rot lat="0" lon="0" rev="8700000"/>
            </a:lightRig>
          </a:scene3d>
        </p:grpSpPr>
        <p:sp>
          <p:nvSpPr>
            <p:cNvPr id="19" name="饼形 18"/>
            <p:cNvSpPr/>
            <p:nvPr/>
          </p:nvSpPr>
          <p:spPr>
            <a:xfrm>
              <a:off x="1427908" y="439064"/>
              <a:ext cx="3987180" cy="3987180"/>
            </a:xfrm>
            <a:prstGeom prst="pie">
              <a:avLst>
                <a:gd name="adj1" fmla="val 1800000"/>
                <a:gd name="adj2" fmla="val 9000000"/>
              </a:avLst>
            </a:prstGeom>
            <a:solidFill>
              <a:srgbClr val="4BACC6">
                <a:hueOff val="-4966938"/>
                <a:satOff val="19906"/>
                <a:lumOff val="4314"/>
                <a:alphaOff val="0"/>
              </a:srgbClr>
            </a:solidFill>
            <a:ln w="12700" cap="flat" cmpd="sng" algn="ctr">
              <a:noFill/>
              <a:prstDash val="solid"/>
            </a:ln>
            <a:effectLst>
              <a:outerShdw blurRad="44450" dist="27940" dir="5400000" algn="ctr">
                <a:srgbClr val="000000">
                  <a:alpha val="32000"/>
                </a:srgbClr>
              </a:outerShdw>
            </a:effectLst>
            <a:sp3d>
              <a:bevelT w="190500" h="38100"/>
            </a:sp3d>
          </p:spPr>
        </p:sp>
        <p:sp>
          <p:nvSpPr>
            <p:cNvPr id="20" name="饼形 6"/>
            <p:cNvSpPr/>
            <p:nvPr/>
          </p:nvSpPr>
          <p:spPr>
            <a:xfrm>
              <a:off x="2435481" y="2954785"/>
              <a:ext cx="2087762" cy="1234127"/>
            </a:xfrm>
            <a:prstGeom prst="rect">
              <a:avLst/>
            </a:prstGeom>
            <a:noFill/>
            <a:ln>
              <a:noFill/>
            </a:ln>
            <a:effectLst/>
            <a:sp3d/>
          </p:spPr>
          <p:txBody>
            <a:bodyPr spcFirstLastPara="0" vert="horz" wrap="square" lIns="30480" tIns="30480" rIns="30480" bIns="3048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effectLst/>
                  <a:uLnTx/>
                  <a:uFillTx/>
                  <a:latin typeface="Perpetua"/>
                  <a:ea typeface="宋体"/>
                  <a:cs typeface="+mn-cs"/>
                </a:rPr>
                <a:t>控制中心设备</a:t>
              </a:r>
              <a:endParaRPr kumimoji="0" lang="zh-CN" altLang="en-US" sz="2400" b="1" i="0" u="none" strike="noStrike" kern="1200" cap="none" spc="0" normalizeH="0" baseline="0" noProof="0" dirty="0">
                <a:ln>
                  <a:noFill/>
                </a:ln>
                <a:effectLst/>
                <a:uLnTx/>
                <a:uFillTx/>
                <a:latin typeface="Perpetua"/>
                <a:ea typeface="宋体"/>
                <a:cs typeface="+mn-cs"/>
              </a:endParaRPr>
            </a:p>
          </p:txBody>
        </p:sp>
      </p:grpSp>
      <p:grpSp>
        <p:nvGrpSpPr>
          <p:cNvPr id="21" name="组合 13"/>
          <p:cNvGrpSpPr/>
          <p:nvPr/>
        </p:nvGrpSpPr>
        <p:grpSpPr>
          <a:xfrm>
            <a:off x="548442" y="2185038"/>
            <a:ext cx="3772866" cy="3772866"/>
            <a:chOff x="1520135" y="439064"/>
            <a:chExt cx="3987180" cy="3987180"/>
          </a:xfrm>
          <a:scene3d>
            <a:camera prst="orthographicFront">
              <a:rot lat="0" lon="0" rev="0"/>
            </a:camera>
            <a:lightRig rig="balanced" dir="t">
              <a:rot lat="0" lon="0" rev="8700000"/>
            </a:lightRig>
          </a:scene3d>
        </p:grpSpPr>
        <p:sp>
          <p:nvSpPr>
            <p:cNvPr id="22" name="饼形 21"/>
            <p:cNvSpPr/>
            <p:nvPr/>
          </p:nvSpPr>
          <p:spPr>
            <a:xfrm>
              <a:off x="1520135" y="439064"/>
              <a:ext cx="3987180" cy="3987180"/>
            </a:xfrm>
            <a:prstGeom prst="pie">
              <a:avLst>
                <a:gd name="adj1" fmla="val 9000000"/>
                <a:gd name="adj2" fmla="val 16200000"/>
              </a:avLst>
            </a:prstGeom>
            <a:solidFill>
              <a:srgbClr val="4BACC6">
                <a:hueOff val="-9933876"/>
                <a:satOff val="39811"/>
                <a:lumOff val="8628"/>
                <a:alphaOff val="0"/>
              </a:srgbClr>
            </a:solidFill>
            <a:ln w="12700" cap="flat" cmpd="sng" algn="ctr">
              <a:noFill/>
              <a:prstDash val="solid"/>
            </a:ln>
            <a:effectLst>
              <a:outerShdw blurRad="44450" dist="27940" dir="5400000" algn="ctr">
                <a:srgbClr val="000000">
                  <a:alpha val="32000"/>
                </a:srgbClr>
              </a:outerShdw>
            </a:effectLst>
            <a:sp3d>
              <a:bevelT w="190500" h="38100"/>
            </a:sp3d>
          </p:spPr>
        </p:sp>
        <p:sp>
          <p:nvSpPr>
            <p:cNvPr id="23" name="饼形 8"/>
            <p:cNvSpPr/>
            <p:nvPr/>
          </p:nvSpPr>
          <p:spPr>
            <a:xfrm>
              <a:off x="1826806" y="1334301"/>
              <a:ext cx="1572865" cy="1329060"/>
            </a:xfrm>
            <a:prstGeom prst="rect">
              <a:avLst/>
            </a:prstGeom>
            <a:noFill/>
            <a:ln>
              <a:noFill/>
            </a:ln>
            <a:effectLst/>
            <a:sp3d/>
          </p:spPr>
          <p:txBody>
            <a:bodyPr spcFirstLastPara="0" vert="horz" wrap="square" lIns="30480" tIns="30480" rIns="30480" bIns="3048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effectLst/>
                  <a:uLnTx/>
                  <a:uFillTx/>
                  <a:latin typeface="Perpetua"/>
                  <a:ea typeface="宋体"/>
                  <a:cs typeface="+mn-cs"/>
                </a:rPr>
                <a:t>车载设备</a:t>
              </a:r>
              <a:endParaRPr kumimoji="0" lang="zh-CN" altLang="en-US" sz="2400" b="1" i="0" u="none" strike="noStrike" kern="1200" cap="none" spc="0" normalizeH="0" baseline="0" noProof="0" dirty="0">
                <a:ln>
                  <a:noFill/>
                </a:ln>
                <a:effectLst/>
                <a:uLnTx/>
                <a:uFillTx/>
                <a:latin typeface="Perpetua"/>
                <a:ea typeface="宋体"/>
                <a:cs typeface="+mn-cs"/>
              </a:endParaRPr>
            </a:p>
          </p:txBody>
        </p:sp>
      </p:grpSp>
      <p:pic>
        <p:nvPicPr>
          <p:cNvPr id="24" name="图片 23" descr="C:\Users\Administrator\AppData\Roaming\Tencent\Users\603359521\QQ\WinTemp\RichOle\F[]LIN${OGR03XFI20`CL$8.png"/>
          <p:cNvPicPr/>
          <p:nvPr/>
        </p:nvPicPr>
        <p:blipFill>
          <a:blip r:embed="rId2" cstate="print"/>
          <a:srcRect/>
          <a:stretch>
            <a:fillRect/>
          </a:stretch>
        </p:blipFill>
        <p:spPr bwMode="auto">
          <a:xfrm>
            <a:off x="4906160" y="1743062"/>
            <a:ext cx="7049301" cy="47149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100211"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一、</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系统组成</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pPr lvl="0"/>
              <a:r>
                <a:rPr lang="en-US" altLang="zh-CN" sz="2400" b="1" dirty="0" smtClean="0"/>
                <a:t>2</a:t>
              </a:r>
              <a:r>
                <a:rPr lang="zh-CN" altLang="en-US" sz="2400" b="1" dirty="0" smtClean="0"/>
                <a:t>、</a:t>
              </a:r>
              <a:r>
                <a:rPr lang="zh-CN" altLang="en-US" sz="2400" b="1" dirty="0" smtClean="0">
                  <a:solidFill>
                    <a:srgbClr val="333399"/>
                  </a:solidFill>
                  <a:latin typeface="Times New Roman" pitchFamily="18" charset="0"/>
                  <a:cs typeface="Times New Roman" pitchFamily="18" charset="0"/>
                </a:rPr>
                <a:t>设备安装位置</a:t>
              </a:r>
              <a:r>
                <a:rPr lang="zh-CN" altLang="en-US" sz="2400" b="1" dirty="0" smtClean="0">
                  <a:solidFill>
                    <a:srgbClr val="333399"/>
                  </a:solidFill>
                  <a:latin typeface="Times New Roman" pitchFamily="18" charset="0"/>
                  <a:cs typeface="Times New Roman" pitchFamily="18" charset="0"/>
                </a:rPr>
                <a:t>划分</a:t>
              </a:r>
              <a:endParaRPr lang="zh-CN" altLang="en-US" sz="2400" b="1" dirty="0" smtClean="0">
                <a:solidFill>
                  <a:srgbClr val="333399"/>
                </a:solidFill>
                <a:latin typeface="Times New Roman" pitchFamily="18" charset="0"/>
                <a:cs typeface="Times New Roman" pitchFamily="18" charset="0"/>
              </a:endParaRPr>
            </a:p>
          </p:txBody>
        </p:sp>
      </p:grpSp>
      <p:pic>
        <p:nvPicPr>
          <p:cNvPr id="14" name="图片 13" descr="C:\Users\Administrator\AppData\Roaming\Tencent\Users\603359521\QQ\WinTemp\RichOle\F[]LIN${OGR03XFI20`CL$8.png"/>
          <p:cNvPicPr/>
          <p:nvPr/>
        </p:nvPicPr>
        <p:blipFill>
          <a:blip r:embed="rId2" cstate="print"/>
          <a:srcRect/>
          <a:stretch>
            <a:fillRect/>
          </a:stretch>
        </p:blipFill>
        <p:spPr bwMode="auto">
          <a:xfrm>
            <a:off x="191252" y="2457442"/>
            <a:ext cx="5357850" cy="3857652"/>
          </a:xfrm>
          <a:prstGeom prst="rect">
            <a:avLst/>
          </a:prstGeom>
          <a:noFill/>
          <a:ln w="9525">
            <a:noFill/>
            <a:miter lim="800000"/>
            <a:headEnd/>
            <a:tailEnd/>
          </a:ln>
        </p:spPr>
      </p:pic>
      <p:sp>
        <p:nvSpPr>
          <p:cNvPr id="15" name="矩形 14"/>
          <p:cNvSpPr/>
          <p:nvPr/>
        </p:nvSpPr>
        <p:spPr>
          <a:xfrm>
            <a:off x="5691978" y="2171690"/>
            <a:ext cx="6072230" cy="461665"/>
          </a:xfrm>
          <a:prstGeom prst="rect">
            <a:avLst/>
          </a:prstGeom>
        </p:spPr>
        <p:txBody>
          <a:bodyPr wrap="square">
            <a:spAutoFit/>
          </a:bodyPr>
          <a:lstStyle/>
          <a:p>
            <a:r>
              <a:rPr lang="zh-CN" altLang="en-US" sz="2400" b="1" dirty="0" smtClean="0">
                <a:solidFill>
                  <a:srgbClr val="333399"/>
                </a:solidFill>
                <a:latin typeface="Times New Roman" pitchFamily="18" charset="0"/>
                <a:ea typeface="+mj-ea"/>
                <a:cs typeface="Times New Roman" pitchFamily="18" charset="0"/>
              </a:rPr>
              <a:t>车载设备：指安装在车上的信号设备。</a:t>
            </a:r>
          </a:p>
        </p:txBody>
      </p:sp>
      <p:pic>
        <p:nvPicPr>
          <p:cNvPr id="16" name="Picture 2" descr="d:\360浏览器\360\360se\360se6\User Data\temp\U6851P1196DT20110930064335.jpg"/>
          <p:cNvPicPr>
            <a:picLocks noChangeAspect="1" noChangeArrowheads="1"/>
          </p:cNvPicPr>
          <p:nvPr/>
        </p:nvPicPr>
        <p:blipFill>
          <a:blip r:embed="rId3"/>
          <a:srcRect/>
          <a:stretch>
            <a:fillRect/>
          </a:stretch>
        </p:blipFill>
        <p:spPr bwMode="auto">
          <a:xfrm>
            <a:off x="5834854" y="2814632"/>
            <a:ext cx="5715040" cy="3571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100211"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一、</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系统组成</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pPr lvl="0"/>
              <a:r>
                <a:rPr lang="en-US" altLang="zh-CN" sz="2400" b="1" dirty="0" smtClean="0"/>
                <a:t>2</a:t>
              </a:r>
              <a:r>
                <a:rPr lang="zh-CN" altLang="en-US" sz="2400" b="1" dirty="0" smtClean="0"/>
                <a:t>、</a:t>
              </a:r>
              <a:r>
                <a:rPr lang="zh-CN" altLang="en-US" sz="2400" b="1" dirty="0" smtClean="0">
                  <a:solidFill>
                    <a:srgbClr val="333399"/>
                  </a:solidFill>
                  <a:latin typeface="Times New Roman" pitchFamily="18" charset="0"/>
                  <a:cs typeface="Times New Roman" pitchFamily="18" charset="0"/>
                </a:rPr>
                <a:t>设备安装位置</a:t>
              </a:r>
              <a:r>
                <a:rPr lang="zh-CN" altLang="en-US" sz="2400" b="1" dirty="0" smtClean="0">
                  <a:solidFill>
                    <a:srgbClr val="333399"/>
                  </a:solidFill>
                  <a:latin typeface="Times New Roman" pitchFamily="18" charset="0"/>
                  <a:cs typeface="Times New Roman" pitchFamily="18" charset="0"/>
                </a:rPr>
                <a:t>划分</a:t>
              </a:r>
              <a:endParaRPr lang="zh-CN" altLang="en-US" sz="2400" b="1" dirty="0" smtClean="0">
                <a:solidFill>
                  <a:srgbClr val="333399"/>
                </a:solidFill>
                <a:latin typeface="Times New Roman" pitchFamily="18" charset="0"/>
                <a:cs typeface="Times New Roman" pitchFamily="18" charset="0"/>
              </a:endParaRPr>
            </a:p>
          </p:txBody>
        </p:sp>
      </p:grpSp>
      <p:sp>
        <p:nvSpPr>
          <p:cNvPr id="7" name="矩形 6"/>
          <p:cNvSpPr/>
          <p:nvPr/>
        </p:nvSpPr>
        <p:spPr>
          <a:xfrm>
            <a:off x="6049168" y="2314566"/>
            <a:ext cx="5500726" cy="830997"/>
          </a:xfrm>
          <a:prstGeom prst="rect">
            <a:avLst/>
          </a:prstGeom>
        </p:spPr>
        <p:txBody>
          <a:bodyPr wrap="square">
            <a:spAutoFit/>
          </a:bodyPr>
          <a:lstStyle/>
          <a:p>
            <a:r>
              <a:rPr lang="zh-CN" altLang="en-US" sz="2400" b="1" dirty="0" smtClean="0">
                <a:latin typeface="Times New Roman" pitchFamily="18" charset="0"/>
                <a:ea typeface="+mj-ea"/>
                <a:cs typeface="Times New Roman" pitchFamily="18" charset="0"/>
              </a:rPr>
              <a:t>轨旁设备：包括线路上、信号设备室内信号设备，如车站联锁、轨旁设备等。</a:t>
            </a:r>
          </a:p>
        </p:txBody>
      </p:sp>
      <p:grpSp>
        <p:nvGrpSpPr>
          <p:cNvPr id="8" name="组合 7"/>
          <p:cNvGrpSpPr/>
          <p:nvPr/>
        </p:nvGrpSpPr>
        <p:grpSpPr>
          <a:xfrm>
            <a:off x="9835382" y="3529012"/>
            <a:ext cx="2628902" cy="2928958"/>
            <a:chOff x="6157940" y="3144911"/>
            <a:chExt cx="2628902" cy="3678227"/>
          </a:xfrm>
        </p:grpSpPr>
        <p:pic>
          <p:nvPicPr>
            <p:cNvPr id="9" name="Picture 11" descr="090729141010ATO车站环路接口柜"/>
            <p:cNvPicPr>
              <a:picLocks noChangeAspect="1" noChangeArrowheads="1"/>
            </p:cNvPicPr>
            <p:nvPr/>
          </p:nvPicPr>
          <p:blipFill>
            <a:blip r:embed="rId2"/>
            <a:srcRect/>
            <a:stretch>
              <a:fillRect/>
            </a:stretch>
          </p:blipFill>
          <p:spPr bwMode="auto">
            <a:xfrm>
              <a:off x="6157940" y="3144911"/>
              <a:ext cx="2200274" cy="3678227"/>
            </a:xfrm>
            <a:prstGeom prst="rect">
              <a:avLst/>
            </a:prstGeom>
            <a:noFill/>
            <a:ln w="9525">
              <a:noFill/>
              <a:miter lim="800000"/>
              <a:headEnd/>
              <a:tailEnd/>
            </a:ln>
          </p:spPr>
        </p:pic>
        <p:sp>
          <p:nvSpPr>
            <p:cNvPr id="10" name="Rectangle 19"/>
            <p:cNvSpPr>
              <a:spLocks noChangeArrowheads="1"/>
            </p:cNvSpPr>
            <p:nvPr/>
          </p:nvSpPr>
          <p:spPr bwMode="auto">
            <a:xfrm>
              <a:off x="6858016" y="5633287"/>
              <a:ext cx="1928826" cy="830997"/>
            </a:xfrm>
            <a:prstGeom prst="rect">
              <a:avLst/>
            </a:prstGeom>
            <a:noFill/>
            <a:ln w="9525">
              <a:noFill/>
              <a:miter lim="800000"/>
              <a:headEnd/>
              <a:tailEnd/>
            </a:ln>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rPr>
                <a:t>ATO</a:t>
              </a:r>
              <a:r>
                <a:rPr kumimoji="0" lang="zh-CN" altLang="en-US" sz="2400" b="1"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rPr>
                <a:t>车站环路接口柜</a:t>
              </a:r>
            </a:p>
          </p:txBody>
        </p:sp>
      </p:grpSp>
      <p:grpSp>
        <p:nvGrpSpPr>
          <p:cNvPr id="11" name="组合 10"/>
          <p:cNvGrpSpPr/>
          <p:nvPr/>
        </p:nvGrpSpPr>
        <p:grpSpPr>
          <a:xfrm>
            <a:off x="5763416" y="3529012"/>
            <a:ext cx="3857652" cy="2928958"/>
            <a:chOff x="3571868" y="4714884"/>
            <a:chExt cx="2987458" cy="1928826"/>
          </a:xfrm>
        </p:grpSpPr>
        <p:pic>
          <p:nvPicPr>
            <p:cNvPr id="12" name="Picture 18" descr="2(1)"/>
            <p:cNvPicPr>
              <a:picLocks noChangeAspect="1" noChangeArrowheads="1"/>
            </p:cNvPicPr>
            <p:nvPr/>
          </p:nvPicPr>
          <p:blipFill>
            <a:blip r:embed="rId3"/>
            <a:srcRect/>
            <a:stretch>
              <a:fillRect/>
            </a:stretch>
          </p:blipFill>
          <p:spPr bwMode="auto">
            <a:xfrm>
              <a:off x="3571868" y="4714884"/>
              <a:ext cx="2987458" cy="1928826"/>
            </a:xfrm>
            <a:prstGeom prst="rect">
              <a:avLst/>
            </a:prstGeom>
            <a:noFill/>
            <a:ln w="9525">
              <a:noFill/>
              <a:miter lim="800000"/>
              <a:headEnd/>
              <a:tailEnd/>
            </a:ln>
          </p:spPr>
        </p:pic>
        <p:sp>
          <p:nvSpPr>
            <p:cNvPr id="13" name="Rectangle 20"/>
            <p:cNvSpPr>
              <a:spLocks noChangeArrowheads="1"/>
            </p:cNvSpPr>
            <p:nvPr/>
          </p:nvSpPr>
          <p:spPr bwMode="auto">
            <a:xfrm>
              <a:off x="3714744" y="6143644"/>
              <a:ext cx="2786082" cy="461665"/>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rPr>
                <a:t>ATO</a:t>
              </a:r>
              <a:r>
                <a:rPr kumimoji="0" lang="zh-CN" altLang="en-US" sz="2400" b="1"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rPr>
                <a:t>数据通信设备</a:t>
              </a:r>
            </a:p>
          </p:txBody>
        </p:sp>
      </p:grpSp>
      <p:pic>
        <p:nvPicPr>
          <p:cNvPr id="14" name="图片 13" descr="C:\Users\Administrator\AppData\Roaming\Tencent\Users\603359521\QQ\WinTemp\RichOle\F[]LIN${OGR03XFI20`CL$8.png"/>
          <p:cNvPicPr/>
          <p:nvPr/>
        </p:nvPicPr>
        <p:blipFill>
          <a:blip r:embed="rId4" cstate="print"/>
          <a:srcRect/>
          <a:stretch>
            <a:fillRect/>
          </a:stretch>
        </p:blipFill>
        <p:spPr bwMode="auto">
          <a:xfrm>
            <a:off x="191252" y="2457442"/>
            <a:ext cx="5357850" cy="385765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100211"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一、</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系统组成</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pPr lvl="0"/>
              <a:r>
                <a:rPr lang="en-US" altLang="zh-CN" sz="2400" b="1" dirty="0" smtClean="0"/>
                <a:t>2</a:t>
              </a:r>
              <a:r>
                <a:rPr lang="zh-CN" altLang="en-US" sz="2400" b="1" dirty="0" smtClean="0"/>
                <a:t>、</a:t>
              </a:r>
              <a:r>
                <a:rPr lang="zh-CN" altLang="en-US" sz="2400" b="1" dirty="0" smtClean="0">
                  <a:solidFill>
                    <a:srgbClr val="333399"/>
                  </a:solidFill>
                  <a:latin typeface="Times New Roman" pitchFamily="18" charset="0"/>
                  <a:cs typeface="Times New Roman" pitchFamily="18" charset="0"/>
                </a:rPr>
                <a:t>设备安装位置</a:t>
              </a:r>
              <a:r>
                <a:rPr lang="zh-CN" altLang="en-US" sz="2400" b="1" dirty="0" smtClean="0">
                  <a:solidFill>
                    <a:srgbClr val="333399"/>
                  </a:solidFill>
                  <a:latin typeface="Times New Roman" pitchFamily="18" charset="0"/>
                  <a:cs typeface="Times New Roman" pitchFamily="18" charset="0"/>
                </a:rPr>
                <a:t>划分</a:t>
              </a:r>
              <a:endParaRPr lang="zh-CN" altLang="en-US" sz="2400" b="1" dirty="0" smtClean="0">
                <a:solidFill>
                  <a:srgbClr val="333399"/>
                </a:solidFill>
                <a:latin typeface="Times New Roman" pitchFamily="18" charset="0"/>
                <a:cs typeface="Times New Roman" pitchFamily="18" charset="0"/>
              </a:endParaRPr>
            </a:p>
          </p:txBody>
        </p:sp>
      </p:grpSp>
      <p:pic>
        <p:nvPicPr>
          <p:cNvPr id="14" name="图片 13" descr="C:\Users\Administrator\AppData\Roaming\Tencent\Users\603359521\QQ\WinTemp\RichOle\F[]LIN${OGR03XFI20`CL$8.png"/>
          <p:cNvPicPr/>
          <p:nvPr/>
        </p:nvPicPr>
        <p:blipFill>
          <a:blip r:embed="rId2" cstate="print"/>
          <a:srcRect/>
          <a:stretch>
            <a:fillRect/>
          </a:stretch>
        </p:blipFill>
        <p:spPr bwMode="auto">
          <a:xfrm>
            <a:off x="191252" y="2457442"/>
            <a:ext cx="5357850" cy="3857652"/>
          </a:xfrm>
          <a:prstGeom prst="rect">
            <a:avLst/>
          </a:prstGeom>
          <a:noFill/>
          <a:ln w="9525">
            <a:noFill/>
            <a:miter lim="800000"/>
            <a:headEnd/>
            <a:tailEnd/>
          </a:ln>
        </p:spPr>
      </p:pic>
      <p:sp>
        <p:nvSpPr>
          <p:cNvPr id="15" name="矩形 14"/>
          <p:cNvSpPr/>
          <p:nvPr/>
        </p:nvSpPr>
        <p:spPr>
          <a:xfrm>
            <a:off x="5334788" y="1957376"/>
            <a:ext cx="6500858" cy="857256"/>
          </a:xfrm>
          <a:prstGeom prst="rect">
            <a:avLst/>
          </a:prstGeom>
        </p:spPr>
        <p:txBody>
          <a:bodyPr wrap="square">
            <a:spAutoFit/>
          </a:bodyPr>
          <a:lstStyle/>
          <a:p>
            <a:r>
              <a:rPr lang="zh-CN" altLang="en-US" sz="2400" b="1" dirty="0" smtClean="0">
                <a:latin typeface="Times New Roman" pitchFamily="18" charset="0"/>
                <a:ea typeface="+mj-ea"/>
                <a:cs typeface="Times New Roman" pitchFamily="18" charset="0"/>
              </a:rPr>
              <a:t>控制中心设备：指安装在控制中心的</a:t>
            </a:r>
            <a:r>
              <a:rPr lang="en-US" altLang="zh-CN" sz="2400" b="1" dirty="0" smtClean="0">
                <a:latin typeface="Times New Roman" pitchFamily="18" charset="0"/>
                <a:ea typeface="+mj-ea"/>
                <a:cs typeface="Times New Roman" pitchFamily="18" charset="0"/>
              </a:rPr>
              <a:t>ATS</a:t>
            </a:r>
            <a:r>
              <a:rPr lang="zh-CN" altLang="en-US" sz="2400" b="1" dirty="0" smtClean="0">
                <a:latin typeface="Times New Roman" pitchFamily="18" charset="0"/>
                <a:ea typeface="+mj-ea"/>
                <a:cs typeface="Times New Roman" pitchFamily="18" charset="0"/>
              </a:rPr>
              <a:t>设备，如调度员终端、服务器等</a:t>
            </a:r>
            <a:r>
              <a:rPr lang="zh-CN" altLang="en-US" sz="2400" b="1" dirty="0" smtClean="0">
                <a:solidFill>
                  <a:srgbClr val="333399"/>
                </a:solidFill>
                <a:latin typeface="Times New Roman" pitchFamily="18" charset="0"/>
                <a:ea typeface="+mj-ea"/>
                <a:cs typeface="Times New Roman" pitchFamily="18" charset="0"/>
              </a:rPr>
              <a:t>。</a:t>
            </a:r>
          </a:p>
        </p:txBody>
      </p:sp>
      <p:pic>
        <p:nvPicPr>
          <p:cNvPr id="16" name="Picture 2" descr="d:\360浏览器\360\360se\360se6\User Data\temp\11671005_653736.jpg"/>
          <p:cNvPicPr>
            <a:picLocks noChangeAspect="1" noChangeArrowheads="1"/>
          </p:cNvPicPr>
          <p:nvPr/>
        </p:nvPicPr>
        <p:blipFill>
          <a:blip r:embed="rId3"/>
          <a:srcRect/>
          <a:stretch>
            <a:fillRect/>
          </a:stretch>
        </p:blipFill>
        <p:spPr bwMode="auto">
          <a:xfrm>
            <a:off x="6049168" y="3028946"/>
            <a:ext cx="5214974" cy="374823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4177429"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二、</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系统功能与作用</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4834722" y="1457310"/>
            <a:ext cx="2059271" cy="2841089"/>
            <a:chOff x="3542365" y="1379801"/>
            <a:chExt cx="2059271" cy="2841089"/>
          </a:xfrm>
        </p:grpSpPr>
        <p:sp>
          <p:nvSpPr>
            <p:cNvPr id="4" name="椭圆 3"/>
            <p:cNvSpPr/>
            <p:nvPr/>
          </p:nvSpPr>
          <p:spPr>
            <a:xfrm>
              <a:off x="3684383" y="2445656"/>
              <a:ext cx="1775234" cy="1775234"/>
            </a:xfrm>
            <a:prstGeom prst="ellipse">
              <a:avLst/>
            </a:pr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grpSp>
          <p:nvGrpSpPr>
            <p:cNvPr id="5" name="组合 5"/>
            <p:cNvGrpSpPr/>
            <p:nvPr/>
          </p:nvGrpSpPr>
          <p:grpSpPr>
            <a:xfrm>
              <a:off x="3542365" y="1379801"/>
              <a:ext cx="2059271" cy="1191943"/>
              <a:chOff x="2863735" y="0"/>
              <a:chExt cx="2059271" cy="1191943"/>
            </a:xfrm>
          </p:grpSpPr>
          <p:sp>
            <p:nvSpPr>
              <p:cNvPr id="6" name="矩形 5"/>
              <p:cNvSpPr/>
              <p:nvPr/>
            </p:nvSpPr>
            <p:spPr>
              <a:xfrm>
                <a:off x="2863735" y="0"/>
                <a:ext cx="2059271" cy="1191943"/>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7" name="矩形 6"/>
              <p:cNvSpPr/>
              <p:nvPr/>
            </p:nvSpPr>
            <p:spPr>
              <a:xfrm>
                <a:off x="2863735" y="0"/>
                <a:ext cx="2059271" cy="1191943"/>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tx1"/>
                    </a:solidFill>
                    <a:latin typeface="Times New Roman" pitchFamily="18" charset="0"/>
                    <a:ea typeface="+mj-ea"/>
                    <a:cs typeface="Times New Roman" pitchFamily="18" charset="0"/>
                  </a:rPr>
                  <a:t>ATS</a:t>
                </a:r>
                <a:r>
                  <a:rPr lang="zh-CN" altLang="en-US" sz="2400" b="1" kern="1200" dirty="0" smtClean="0">
                    <a:solidFill>
                      <a:schemeClr val="tx1"/>
                    </a:solidFill>
                    <a:latin typeface="Times New Roman" pitchFamily="18" charset="0"/>
                    <a:ea typeface="+mj-ea"/>
                    <a:cs typeface="Times New Roman" pitchFamily="18" charset="0"/>
                  </a:rPr>
                  <a:t>功能</a:t>
                </a:r>
                <a:endParaRPr lang="zh-CN" altLang="en-US" sz="2400" b="1" kern="1200" dirty="0">
                  <a:solidFill>
                    <a:schemeClr val="tx1"/>
                  </a:solidFill>
                  <a:latin typeface="Times New Roman" pitchFamily="18" charset="0"/>
                  <a:ea typeface="+mj-ea"/>
                  <a:cs typeface="Times New Roman" pitchFamily="18" charset="0"/>
                </a:endParaRPr>
              </a:p>
            </p:txBody>
          </p:sp>
        </p:grpSp>
      </p:grpSp>
      <p:grpSp>
        <p:nvGrpSpPr>
          <p:cNvPr id="8" name="组合 7"/>
          <p:cNvGrpSpPr/>
          <p:nvPr/>
        </p:nvGrpSpPr>
        <p:grpSpPr>
          <a:xfrm>
            <a:off x="5652039" y="2863567"/>
            <a:ext cx="3998532" cy="1925304"/>
            <a:chOff x="4359682" y="2786058"/>
            <a:chExt cx="3998532" cy="1925304"/>
          </a:xfrm>
        </p:grpSpPr>
        <p:sp>
          <p:nvSpPr>
            <p:cNvPr id="9" name="椭圆 8"/>
            <p:cNvSpPr/>
            <p:nvPr/>
          </p:nvSpPr>
          <p:spPr>
            <a:xfrm>
              <a:off x="4359682" y="2936128"/>
              <a:ext cx="1775234" cy="1775234"/>
            </a:xfrm>
            <a:prstGeom prst="ellipse">
              <a:avLst/>
            </a:prstGeom>
          </p:spPr>
          <p:style>
            <a:lnRef idx="2">
              <a:schemeClr val="lt1">
                <a:hueOff val="0"/>
                <a:satOff val="0"/>
                <a:lumOff val="0"/>
                <a:alphaOff val="0"/>
              </a:schemeClr>
            </a:lnRef>
            <a:fillRef idx="1">
              <a:schemeClr val="accent2">
                <a:alpha val="50000"/>
                <a:hueOff val="-2135872"/>
                <a:satOff val="6241"/>
                <a:lumOff val="-1176"/>
                <a:alphaOff val="0"/>
              </a:schemeClr>
            </a:fillRef>
            <a:effectRef idx="0">
              <a:schemeClr val="accent2">
                <a:alpha val="50000"/>
                <a:hueOff val="-2135872"/>
                <a:satOff val="6241"/>
                <a:lumOff val="-1176"/>
                <a:alphaOff val="0"/>
              </a:schemeClr>
            </a:effectRef>
            <a:fontRef idx="minor">
              <a:schemeClr val="tx1"/>
            </a:fontRef>
          </p:style>
        </p:sp>
        <p:grpSp>
          <p:nvGrpSpPr>
            <p:cNvPr id="10" name="组合 7"/>
            <p:cNvGrpSpPr/>
            <p:nvPr/>
          </p:nvGrpSpPr>
          <p:grpSpPr>
            <a:xfrm>
              <a:off x="6511971" y="2786058"/>
              <a:ext cx="1846243" cy="1293384"/>
              <a:chOff x="5597595" y="1572350"/>
              <a:chExt cx="1846243" cy="1293384"/>
            </a:xfrm>
          </p:grpSpPr>
          <p:sp>
            <p:nvSpPr>
              <p:cNvPr id="11" name="矩形 10"/>
              <p:cNvSpPr/>
              <p:nvPr/>
            </p:nvSpPr>
            <p:spPr>
              <a:xfrm>
                <a:off x="5597595" y="1572350"/>
                <a:ext cx="1846243" cy="1293384"/>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矩形 11"/>
              <p:cNvSpPr/>
              <p:nvPr/>
            </p:nvSpPr>
            <p:spPr>
              <a:xfrm>
                <a:off x="5597595" y="1572350"/>
                <a:ext cx="1846243" cy="1293384"/>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tx1"/>
                    </a:solidFill>
                    <a:latin typeface="Times New Roman" pitchFamily="18" charset="0"/>
                    <a:ea typeface="+mj-ea"/>
                    <a:cs typeface="Times New Roman" pitchFamily="18" charset="0"/>
                  </a:rPr>
                  <a:t>列车检测功能</a:t>
                </a:r>
                <a:endParaRPr lang="zh-CN" altLang="en-US" sz="2400" b="1" kern="1200" dirty="0">
                  <a:solidFill>
                    <a:schemeClr val="tx1"/>
                  </a:solidFill>
                  <a:latin typeface="Times New Roman" pitchFamily="18" charset="0"/>
                  <a:ea typeface="+mj-ea"/>
                  <a:cs typeface="Times New Roman" pitchFamily="18" charset="0"/>
                </a:endParaRPr>
              </a:p>
            </p:txBody>
          </p:sp>
        </p:grpSp>
      </p:grpSp>
      <p:grpSp>
        <p:nvGrpSpPr>
          <p:cNvPr id="13" name="组合 12"/>
          <p:cNvGrpSpPr/>
          <p:nvPr/>
        </p:nvGrpSpPr>
        <p:grpSpPr>
          <a:xfrm>
            <a:off x="5394275" y="3807928"/>
            <a:ext cx="3827668" cy="2556101"/>
            <a:chOff x="4101918" y="3730419"/>
            <a:chExt cx="3827668" cy="2556101"/>
          </a:xfrm>
        </p:grpSpPr>
        <p:sp>
          <p:nvSpPr>
            <p:cNvPr id="14" name="椭圆 8"/>
            <p:cNvSpPr/>
            <p:nvPr/>
          </p:nvSpPr>
          <p:spPr>
            <a:xfrm>
              <a:off x="4101918" y="3730419"/>
              <a:ext cx="1775234" cy="1775234"/>
            </a:xfrm>
            <a:prstGeom prst="ellipse">
              <a:avLst/>
            </a:prstGeom>
          </p:spPr>
          <p:style>
            <a:lnRef idx="2">
              <a:schemeClr val="lt1">
                <a:hueOff val="0"/>
                <a:satOff val="0"/>
                <a:lumOff val="0"/>
                <a:alphaOff val="0"/>
              </a:schemeClr>
            </a:lnRef>
            <a:fillRef idx="1">
              <a:schemeClr val="accent2">
                <a:alpha val="50000"/>
                <a:hueOff val="-4271743"/>
                <a:satOff val="12481"/>
                <a:lumOff val="-2353"/>
                <a:alphaOff val="0"/>
              </a:schemeClr>
            </a:fillRef>
            <a:effectRef idx="0">
              <a:schemeClr val="accent2">
                <a:alpha val="50000"/>
                <a:hueOff val="-4271743"/>
                <a:satOff val="12481"/>
                <a:lumOff val="-2353"/>
                <a:alphaOff val="0"/>
              </a:schemeClr>
            </a:effectRef>
            <a:fontRef idx="minor">
              <a:schemeClr val="tx1"/>
            </a:fontRef>
          </p:style>
        </p:sp>
        <p:grpSp>
          <p:nvGrpSpPr>
            <p:cNvPr id="15" name="组合 9"/>
            <p:cNvGrpSpPr/>
            <p:nvPr/>
          </p:nvGrpSpPr>
          <p:grpSpPr>
            <a:xfrm>
              <a:off x="6083343" y="4993136"/>
              <a:ext cx="1846243" cy="1293384"/>
              <a:chOff x="5313558" y="3778713"/>
              <a:chExt cx="1846243" cy="1293384"/>
            </a:xfrm>
          </p:grpSpPr>
          <p:sp>
            <p:nvSpPr>
              <p:cNvPr id="16" name="矩形 15"/>
              <p:cNvSpPr/>
              <p:nvPr/>
            </p:nvSpPr>
            <p:spPr>
              <a:xfrm>
                <a:off x="5313558" y="3778713"/>
                <a:ext cx="1846243" cy="1293384"/>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矩形 16"/>
              <p:cNvSpPr/>
              <p:nvPr/>
            </p:nvSpPr>
            <p:spPr>
              <a:xfrm>
                <a:off x="5313558" y="3778713"/>
                <a:ext cx="1846243" cy="1293384"/>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tx1"/>
                    </a:solidFill>
                    <a:latin typeface="Times New Roman" pitchFamily="18" charset="0"/>
                    <a:ea typeface="+mj-ea"/>
                    <a:cs typeface="Times New Roman" pitchFamily="18" charset="0"/>
                  </a:rPr>
                  <a:t>PTI</a:t>
                </a:r>
                <a:r>
                  <a:rPr lang="zh-CN" altLang="en-US" sz="2400" b="1" kern="1200" dirty="0" smtClean="0">
                    <a:solidFill>
                      <a:schemeClr val="tx1"/>
                    </a:solidFill>
                    <a:latin typeface="Times New Roman" pitchFamily="18" charset="0"/>
                    <a:ea typeface="+mj-ea"/>
                    <a:cs typeface="Times New Roman" pitchFamily="18" charset="0"/>
                  </a:rPr>
                  <a:t>功能</a:t>
                </a:r>
                <a:endParaRPr lang="zh-CN" altLang="en-US" sz="2400" b="1" kern="1200" dirty="0">
                  <a:solidFill>
                    <a:schemeClr val="tx1"/>
                  </a:solidFill>
                  <a:latin typeface="Times New Roman" pitchFamily="18" charset="0"/>
                  <a:ea typeface="+mj-ea"/>
                  <a:cs typeface="Times New Roman" pitchFamily="18" charset="0"/>
                </a:endParaRPr>
              </a:p>
            </p:txBody>
          </p:sp>
        </p:grpSp>
      </p:grpSp>
      <p:grpSp>
        <p:nvGrpSpPr>
          <p:cNvPr id="18" name="组合 17"/>
          <p:cNvGrpSpPr/>
          <p:nvPr/>
        </p:nvGrpSpPr>
        <p:grpSpPr>
          <a:xfrm>
            <a:off x="2689081" y="3807928"/>
            <a:ext cx="3645358" cy="2556101"/>
            <a:chOff x="1396724" y="3730419"/>
            <a:chExt cx="3645358" cy="2556101"/>
          </a:xfrm>
        </p:grpSpPr>
        <p:sp>
          <p:nvSpPr>
            <p:cNvPr id="19" name="椭圆 18"/>
            <p:cNvSpPr/>
            <p:nvPr/>
          </p:nvSpPr>
          <p:spPr>
            <a:xfrm>
              <a:off x="3266848" y="3730419"/>
              <a:ext cx="1775234" cy="1775234"/>
            </a:xfrm>
            <a:prstGeom prst="ellipse">
              <a:avLst/>
            </a:prstGeom>
          </p:spPr>
          <p:style>
            <a:lnRef idx="2">
              <a:schemeClr val="lt1">
                <a:hueOff val="0"/>
                <a:satOff val="0"/>
                <a:lumOff val="0"/>
                <a:alphaOff val="0"/>
              </a:schemeClr>
            </a:lnRef>
            <a:fillRef idx="1">
              <a:schemeClr val="accent2">
                <a:alpha val="50000"/>
                <a:hueOff val="-6407615"/>
                <a:satOff val="18722"/>
                <a:lumOff val="-3529"/>
                <a:alphaOff val="0"/>
              </a:schemeClr>
            </a:fillRef>
            <a:effectRef idx="0">
              <a:schemeClr val="accent2">
                <a:alpha val="50000"/>
                <a:hueOff val="-6407615"/>
                <a:satOff val="18722"/>
                <a:lumOff val="-3529"/>
                <a:alphaOff val="0"/>
              </a:schemeClr>
            </a:effectRef>
            <a:fontRef idx="minor">
              <a:schemeClr val="tx1"/>
            </a:fontRef>
          </p:style>
        </p:sp>
        <p:grpSp>
          <p:nvGrpSpPr>
            <p:cNvPr id="20" name="组合 11"/>
            <p:cNvGrpSpPr/>
            <p:nvPr/>
          </p:nvGrpSpPr>
          <p:grpSpPr>
            <a:xfrm>
              <a:off x="1396724" y="4993136"/>
              <a:ext cx="1846243" cy="1293384"/>
              <a:chOff x="626939" y="3778713"/>
              <a:chExt cx="1846243" cy="1293384"/>
            </a:xfrm>
          </p:grpSpPr>
          <p:sp>
            <p:nvSpPr>
              <p:cNvPr id="21" name="矩形 20"/>
              <p:cNvSpPr/>
              <p:nvPr/>
            </p:nvSpPr>
            <p:spPr>
              <a:xfrm>
                <a:off x="626939" y="3778713"/>
                <a:ext cx="1846243" cy="1293384"/>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2" name="矩形 21"/>
              <p:cNvSpPr/>
              <p:nvPr/>
            </p:nvSpPr>
            <p:spPr>
              <a:xfrm>
                <a:off x="626939" y="3778713"/>
                <a:ext cx="1846243" cy="1293384"/>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tx1"/>
                    </a:solidFill>
                    <a:latin typeface="Times New Roman" pitchFamily="18" charset="0"/>
                    <a:ea typeface="+mj-ea"/>
                    <a:cs typeface="Times New Roman" pitchFamily="18" charset="0"/>
                  </a:rPr>
                  <a:t>ATC</a:t>
                </a:r>
                <a:r>
                  <a:rPr lang="zh-CN" altLang="en-US" sz="2400" b="1" kern="1200" dirty="0" smtClean="0">
                    <a:solidFill>
                      <a:schemeClr val="tx1"/>
                    </a:solidFill>
                    <a:latin typeface="Times New Roman" pitchFamily="18" charset="0"/>
                    <a:ea typeface="+mj-ea"/>
                    <a:cs typeface="Times New Roman" pitchFamily="18" charset="0"/>
                  </a:rPr>
                  <a:t>功能</a:t>
                </a:r>
                <a:endParaRPr lang="zh-CN" altLang="en-US" sz="2400" b="1" kern="1200" dirty="0">
                  <a:solidFill>
                    <a:schemeClr val="tx1"/>
                  </a:solidFill>
                  <a:latin typeface="Times New Roman" pitchFamily="18" charset="0"/>
                  <a:ea typeface="+mj-ea"/>
                  <a:cs typeface="Times New Roman" pitchFamily="18" charset="0"/>
                </a:endParaRPr>
              </a:p>
            </p:txBody>
          </p:sp>
        </p:grpSp>
      </p:grpSp>
      <p:grpSp>
        <p:nvGrpSpPr>
          <p:cNvPr id="23" name="组合 25"/>
          <p:cNvGrpSpPr/>
          <p:nvPr/>
        </p:nvGrpSpPr>
        <p:grpSpPr>
          <a:xfrm>
            <a:off x="2313889" y="3013637"/>
            <a:ext cx="3762786" cy="1775234"/>
            <a:chOff x="1021532" y="2936128"/>
            <a:chExt cx="3762786" cy="1775234"/>
          </a:xfrm>
        </p:grpSpPr>
        <p:sp>
          <p:nvSpPr>
            <p:cNvPr id="24" name="椭圆 23"/>
            <p:cNvSpPr/>
            <p:nvPr/>
          </p:nvSpPr>
          <p:spPr>
            <a:xfrm>
              <a:off x="3009084" y="2936128"/>
              <a:ext cx="1775234" cy="1775234"/>
            </a:xfrm>
            <a:prstGeom prst="ellipse">
              <a:avLst/>
            </a:prstGeom>
          </p:spPr>
          <p:style>
            <a:lnRef idx="2">
              <a:schemeClr val="lt1">
                <a:hueOff val="0"/>
                <a:satOff val="0"/>
                <a:lumOff val="0"/>
                <a:alphaOff val="0"/>
              </a:schemeClr>
            </a:lnRef>
            <a:fillRef idx="1">
              <a:schemeClr val="accent2">
                <a:alpha val="50000"/>
                <a:hueOff val="-8543487"/>
                <a:satOff val="24962"/>
                <a:lumOff val="-4706"/>
                <a:alphaOff val="0"/>
              </a:schemeClr>
            </a:fillRef>
            <a:effectRef idx="0">
              <a:schemeClr val="accent2">
                <a:alpha val="50000"/>
                <a:hueOff val="-8543487"/>
                <a:satOff val="24962"/>
                <a:lumOff val="-4706"/>
                <a:alphaOff val="0"/>
              </a:schemeClr>
            </a:effectRef>
            <a:fontRef idx="minor">
              <a:schemeClr val="tx1"/>
            </a:fontRef>
          </p:style>
        </p:sp>
        <p:grpSp>
          <p:nvGrpSpPr>
            <p:cNvPr id="25" name="组合 13"/>
            <p:cNvGrpSpPr/>
            <p:nvPr/>
          </p:nvGrpSpPr>
          <p:grpSpPr>
            <a:xfrm>
              <a:off x="1021532" y="2936434"/>
              <a:ext cx="1846243" cy="1293384"/>
              <a:chOff x="342902" y="1572350"/>
              <a:chExt cx="1846243" cy="1293384"/>
            </a:xfrm>
          </p:grpSpPr>
          <p:sp>
            <p:nvSpPr>
              <p:cNvPr id="26" name="矩形 25"/>
              <p:cNvSpPr/>
              <p:nvPr/>
            </p:nvSpPr>
            <p:spPr>
              <a:xfrm>
                <a:off x="342902" y="1572350"/>
                <a:ext cx="1846243" cy="1293384"/>
              </a:xfrm>
              <a:prstGeom prst="rect">
                <a:avLst/>
              </a:pr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27" name="矩形 26"/>
              <p:cNvSpPr/>
              <p:nvPr/>
            </p:nvSpPr>
            <p:spPr>
              <a:xfrm>
                <a:off x="342902" y="1572350"/>
                <a:ext cx="1846243" cy="1293384"/>
              </a:xfrm>
              <a:prstGeom prst="rect">
                <a:avLst/>
              </a:prstGeom>
              <a:sp3d/>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tx1"/>
                    </a:solidFill>
                    <a:latin typeface="Times New Roman" pitchFamily="18" charset="0"/>
                    <a:ea typeface="+mj-ea"/>
                    <a:cs typeface="Times New Roman" pitchFamily="18" charset="0"/>
                  </a:rPr>
                  <a:t>联锁功能</a:t>
                </a:r>
                <a:endParaRPr lang="zh-CN" altLang="en-US" sz="2400" b="1" kern="1200" dirty="0">
                  <a:solidFill>
                    <a:schemeClr val="tx1"/>
                  </a:solidFill>
                  <a:latin typeface="Times New Roman" pitchFamily="18" charset="0"/>
                  <a:ea typeface="+mj-ea"/>
                  <a:cs typeface="Times New Roman" pitchFamily="18" charset="0"/>
                </a:endParaRPr>
              </a:p>
            </p:txBody>
          </p:sp>
        </p:grpSp>
      </p:grpSp>
      <p:grpSp>
        <p:nvGrpSpPr>
          <p:cNvPr id="28" name="组合 27"/>
          <p:cNvGrpSpPr/>
          <p:nvPr/>
        </p:nvGrpSpPr>
        <p:grpSpPr>
          <a:xfrm>
            <a:off x="691318" y="1242996"/>
            <a:ext cx="2943674" cy="461665"/>
            <a:chOff x="548443" y="1281397"/>
            <a:chExt cx="2943674" cy="461665"/>
          </a:xfrm>
        </p:grpSpPr>
        <p:sp>
          <p:nvSpPr>
            <p:cNvPr id="29" name="燕尾形 28"/>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矩形 30"/>
            <p:cNvSpPr/>
            <p:nvPr/>
          </p:nvSpPr>
          <p:spPr>
            <a:xfrm>
              <a:off x="977070" y="1281397"/>
              <a:ext cx="2515047" cy="461665"/>
            </a:xfrm>
            <a:prstGeom prst="rect">
              <a:avLst/>
            </a:prstGeom>
          </p:spPr>
          <p:txBody>
            <a:bodyPr wrap="none">
              <a:spAutoFit/>
            </a:bodyPr>
            <a:lstStyle/>
            <a:p>
              <a:pPr lvl="0"/>
              <a:r>
                <a:rPr lang="en-US" altLang="zh-CN" sz="2400" b="1" dirty="0" smtClean="0"/>
                <a:t>1</a:t>
              </a:r>
              <a:r>
                <a:rPr lang="zh-CN" altLang="en-US" sz="2400" b="1" dirty="0" smtClean="0"/>
                <a:t>、</a:t>
              </a:r>
              <a:r>
                <a:rPr lang="en-US" altLang="zh-CN" sz="2400" b="1" dirty="0" smtClean="0">
                  <a:solidFill>
                    <a:srgbClr val="333399"/>
                  </a:solidFill>
                  <a:latin typeface="Times New Roman" pitchFamily="18" charset="0"/>
                  <a:cs typeface="Times New Roman" pitchFamily="18" charset="0"/>
                </a:rPr>
                <a:t>ATC</a:t>
              </a:r>
              <a:r>
                <a:rPr lang="zh-CN" altLang="en-US" sz="2400" b="1" dirty="0" smtClean="0">
                  <a:solidFill>
                    <a:srgbClr val="333399"/>
                  </a:solidFill>
                  <a:latin typeface="Times New Roman" pitchFamily="18" charset="0"/>
                  <a:cs typeface="Times New Roman" pitchFamily="18" charset="0"/>
                </a:rPr>
                <a:t>系统功能</a:t>
              </a:r>
              <a:endParaRPr lang="zh-CN" altLang="en-US" sz="2400" b="1" dirty="0" smtClean="0">
                <a:solidFill>
                  <a:srgbClr val="333399"/>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4177429" cy="987387"/>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二、</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系统功能</a:t>
            </a:r>
            <a:r>
              <a:rPr lang="zh-CN" altLang="en-US" sz="2800" b="1" dirty="0" smtClean="0">
                <a:solidFill>
                  <a:srgbClr val="0070C0"/>
                </a:solidFill>
                <a:latin typeface="微软雅黑" pitchFamily="34" charset="-122"/>
                <a:ea typeface="微软雅黑" pitchFamily="34" charset="-122"/>
              </a:rPr>
              <a:t>与作用</a:t>
            </a:r>
          </a:p>
          <a:p>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2262954" y="1957376"/>
            <a:ext cx="7858181" cy="1014514"/>
            <a:chOff x="500034" y="4040207"/>
            <a:chExt cx="7858181" cy="1014514"/>
          </a:xfrm>
        </p:grpSpPr>
        <p:grpSp>
          <p:nvGrpSpPr>
            <p:cNvPr id="4" name="组合 7"/>
            <p:cNvGrpSpPr/>
            <p:nvPr/>
          </p:nvGrpSpPr>
          <p:grpSpPr>
            <a:xfrm>
              <a:off x="1857356" y="4040207"/>
              <a:ext cx="6500859" cy="1014514"/>
              <a:chOff x="2133606" y="0"/>
              <a:chExt cx="3098269" cy="1014514"/>
            </a:xfrm>
          </p:grpSpPr>
          <p:sp>
            <p:nvSpPr>
              <p:cNvPr id="8" name="右箭头 7"/>
              <p:cNvSpPr/>
              <p:nvPr/>
            </p:nvSpPr>
            <p:spPr>
              <a:xfrm>
                <a:off x="2133606" y="0"/>
                <a:ext cx="3098269" cy="1014514"/>
              </a:xfrm>
              <a:prstGeom prst="rightArrow">
                <a:avLst>
                  <a:gd name="adj1" fmla="val 75000"/>
                  <a:gd name="adj2" fmla="val 50000"/>
                </a:avLst>
              </a:pr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9" name="右箭头 4"/>
              <p:cNvSpPr/>
              <p:nvPr/>
            </p:nvSpPr>
            <p:spPr>
              <a:xfrm>
                <a:off x="2133606" y="174611"/>
                <a:ext cx="2819966" cy="7608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t" anchorCtr="0">
                <a:noAutofit/>
              </a:bodyPr>
              <a:lstStyle/>
              <a:p>
                <a:pPr marL="228600" lvl="1" indent="-228600" defTabSz="1066800">
                  <a:lnSpc>
                    <a:spcPct val="90000"/>
                  </a:lnSpc>
                  <a:spcBef>
                    <a:spcPct val="0"/>
                  </a:spcBef>
                  <a:spcAft>
                    <a:spcPct val="15000"/>
                  </a:spcAft>
                  <a:buFontTx/>
                  <a:buChar char="••"/>
                </a:pPr>
                <a:r>
                  <a:rPr lang="zh-CN" altLang="en-US" sz="2400" b="1" dirty="0" smtClean="0">
                    <a:solidFill>
                      <a:srgbClr val="333399"/>
                    </a:solidFill>
                    <a:latin typeface="Times New Roman" pitchFamily="18" charset="0"/>
                    <a:ea typeface="+mj-ea"/>
                    <a:cs typeface="Times New Roman" pitchFamily="18" charset="0"/>
                  </a:rPr>
                  <a:t>可自动或由人工控制进路进行行车调度指挥，并向行车调度员和外部系统提供信息。</a:t>
                </a:r>
              </a:p>
            </p:txBody>
          </p:sp>
        </p:grpSp>
        <p:grpSp>
          <p:nvGrpSpPr>
            <p:cNvPr id="5" name="组合 8"/>
            <p:cNvGrpSpPr/>
            <p:nvPr/>
          </p:nvGrpSpPr>
          <p:grpSpPr>
            <a:xfrm>
              <a:off x="500034" y="4040207"/>
              <a:ext cx="1500198" cy="1014514"/>
              <a:chOff x="0" y="0"/>
              <a:chExt cx="2133606" cy="1014514"/>
            </a:xfrm>
            <a:scene3d>
              <a:camera prst="orthographicFront">
                <a:rot lat="0" lon="0" rev="0"/>
              </a:camera>
              <a:lightRig rig="balanced" dir="t">
                <a:rot lat="0" lon="0" rev="8700000"/>
              </a:lightRig>
            </a:scene3d>
          </p:grpSpPr>
          <p:sp>
            <p:nvSpPr>
              <p:cNvPr id="6" name="圆角矩形 5"/>
              <p:cNvSpPr/>
              <p:nvPr/>
            </p:nvSpPr>
            <p:spPr>
              <a:xfrm>
                <a:off x="0" y="0"/>
                <a:ext cx="2133606" cy="1014514"/>
              </a:xfrm>
              <a:prstGeom prst="roundRect">
                <a:avLst/>
              </a:prstGeom>
              <a:solidFill>
                <a:schemeClr val="bg2">
                  <a:lumMod val="90000"/>
                </a:schemeClr>
              </a:solidFill>
              <a:ln>
                <a:noFill/>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7" name="圆角矩形 6"/>
              <p:cNvSpPr/>
              <p:nvPr/>
            </p:nvSpPr>
            <p:spPr>
              <a:xfrm>
                <a:off x="49524" y="49524"/>
                <a:ext cx="2034559" cy="915466"/>
              </a:xfrm>
              <a:prstGeom prst="rect">
                <a:avLst/>
              </a:prstGeom>
              <a:solidFill>
                <a:schemeClr val="bg2">
                  <a:lumMod val="90000"/>
                </a:schemeClr>
              </a:solidFill>
              <a:sp3d/>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tx1"/>
                    </a:solidFill>
                    <a:latin typeface="Times New Roman" pitchFamily="18" charset="0"/>
                    <a:ea typeface="+mj-ea"/>
                    <a:cs typeface="Times New Roman" pitchFamily="18" charset="0"/>
                  </a:rPr>
                  <a:t>ATS</a:t>
                </a:r>
                <a:r>
                  <a:rPr lang="zh-CN" altLang="en-US" sz="2400" b="1" kern="1200" dirty="0" smtClean="0">
                    <a:solidFill>
                      <a:schemeClr val="tx1"/>
                    </a:solidFill>
                    <a:latin typeface="Times New Roman" pitchFamily="18" charset="0"/>
                    <a:ea typeface="+mj-ea"/>
                    <a:cs typeface="Times New Roman" pitchFamily="18" charset="0"/>
                  </a:rPr>
                  <a:t>功能</a:t>
                </a:r>
                <a:endParaRPr lang="zh-CN" altLang="en-US" sz="2400" b="1" kern="1200" dirty="0">
                  <a:solidFill>
                    <a:schemeClr val="tx1"/>
                  </a:solidFill>
                  <a:latin typeface="Times New Roman" pitchFamily="18" charset="0"/>
                  <a:ea typeface="+mj-ea"/>
                  <a:cs typeface="Times New Roman" pitchFamily="18" charset="0"/>
                </a:endParaRPr>
              </a:p>
            </p:txBody>
          </p:sp>
        </p:grpSp>
      </p:grpSp>
      <p:grpSp>
        <p:nvGrpSpPr>
          <p:cNvPr id="10" name="组合 9"/>
          <p:cNvGrpSpPr/>
          <p:nvPr/>
        </p:nvGrpSpPr>
        <p:grpSpPr>
          <a:xfrm>
            <a:off x="2262954" y="3477038"/>
            <a:ext cx="7858181" cy="1014514"/>
            <a:chOff x="500034" y="5181104"/>
            <a:chExt cx="7858181" cy="1014514"/>
          </a:xfrm>
        </p:grpSpPr>
        <p:grpSp>
          <p:nvGrpSpPr>
            <p:cNvPr id="11" name="组合 17"/>
            <p:cNvGrpSpPr/>
            <p:nvPr/>
          </p:nvGrpSpPr>
          <p:grpSpPr>
            <a:xfrm>
              <a:off x="1857356" y="5181104"/>
              <a:ext cx="6500859" cy="1014514"/>
              <a:chOff x="2133606" y="1115965"/>
              <a:chExt cx="3098269" cy="1014514"/>
            </a:xfrm>
          </p:grpSpPr>
          <p:sp>
            <p:nvSpPr>
              <p:cNvPr id="15" name="右箭头 14"/>
              <p:cNvSpPr/>
              <p:nvPr/>
            </p:nvSpPr>
            <p:spPr>
              <a:xfrm>
                <a:off x="2133606" y="1115965"/>
                <a:ext cx="3098269" cy="1014514"/>
              </a:xfrm>
              <a:prstGeom prst="rightArrow">
                <a:avLst>
                  <a:gd name="adj1" fmla="val 75000"/>
                  <a:gd name="adj2" fmla="val 50000"/>
                </a:avLst>
              </a:prstGeom>
            </p:spPr>
            <p:style>
              <a:lnRef idx="2">
                <a:schemeClr val="accent2">
                  <a:tint val="40000"/>
                  <a:alpha val="90000"/>
                  <a:hueOff val="-4289216"/>
                  <a:satOff val="10818"/>
                  <a:lumOff val="-383"/>
                  <a:alphaOff val="0"/>
                </a:schemeClr>
              </a:lnRef>
              <a:fillRef idx="1">
                <a:schemeClr val="accent2">
                  <a:tint val="40000"/>
                  <a:alpha val="90000"/>
                  <a:hueOff val="-4289216"/>
                  <a:satOff val="10818"/>
                  <a:lumOff val="-383"/>
                  <a:alphaOff val="0"/>
                </a:schemeClr>
              </a:fillRef>
              <a:effectRef idx="0">
                <a:schemeClr val="accent2">
                  <a:tint val="40000"/>
                  <a:alpha val="90000"/>
                  <a:hueOff val="-4289216"/>
                  <a:satOff val="10818"/>
                  <a:lumOff val="-383"/>
                  <a:alphaOff val="0"/>
                </a:schemeClr>
              </a:effectRef>
              <a:fontRef idx="minor">
                <a:schemeClr val="dk1">
                  <a:hueOff val="0"/>
                  <a:satOff val="0"/>
                  <a:lumOff val="0"/>
                  <a:alphaOff val="0"/>
                </a:schemeClr>
              </a:fontRef>
            </p:style>
          </p:sp>
          <p:sp>
            <p:nvSpPr>
              <p:cNvPr id="16" name="右箭头 8"/>
              <p:cNvSpPr/>
              <p:nvPr/>
            </p:nvSpPr>
            <p:spPr>
              <a:xfrm>
                <a:off x="2133607" y="1292687"/>
                <a:ext cx="2928034" cy="7608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t" anchorCtr="0">
                <a:noAutofit/>
              </a:bodyPr>
              <a:lstStyle/>
              <a:p>
                <a:pPr marL="228600" lvl="1" indent="-228600" defTabSz="1066800">
                  <a:lnSpc>
                    <a:spcPct val="90000"/>
                  </a:lnSpc>
                  <a:spcBef>
                    <a:spcPct val="0"/>
                  </a:spcBef>
                  <a:spcAft>
                    <a:spcPct val="15000"/>
                  </a:spcAft>
                </a:pPr>
                <a:r>
                  <a:rPr lang="zh-CN" altLang="en-US" sz="2400" b="1" dirty="0" smtClean="0">
                    <a:solidFill>
                      <a:srgbClr val="333399"/>
                    </a:solidFill>
                    <a:latin typeface="Times New Roman" pitchFamily="18" charset="0"/>
                    <a:ea typeface="+mj-ea"/>
                    <a:cs typeface="Times New Roman" pitchFamily="18" charset="0"/>
                  </a:rPr>
                  <a:t>   响应来自</a:t>
                </a:r>
                <a:r>
                  <a:rPr lang="en-US" altLang="zh-CN" sz="2400" b="1" dirty="0" smtClean="0">
                    <a:solidFill>
                      <a:srgbClr val="333399"/>
                    </a:solidFill>
                    <a:latin typeface="Times New Roman" pitchFamily="18" charset="0"/>
                    <a:ea typeface="+mj-ea"/>
                    <a:cs typeface="Times New Roman" pitchFamily="18" charset="0"/>
                  </a:rPr>
                  <a:t>ATS</a:t>
                </a:r>
                <a:r>
                  <a:rPr lang="zh-CN" altLang="en-US" sz="2400" b="1" dirty="0" smtClean="0">
                    <a:solidFill>
                      <a:srgbClr val="333399"/>
                    </a:solidFill>
                    <a:latin typeface="Times New Roman" pitchFamily="18" charset="0"/>
                    <a:ea typeface="+mj-ea"/>
                    <a:cs typeface="Times New Roman" pitchFamily="18" charset="0"/>
                  </a:rPr>
                  <a:t>功能的命令，控制各信号设备，并将其状态信息提供给</a:t>
                </a:r>
                <a:r>
                  <a:rPr lang="en-US" altLang="zh-CN" sz="2400" b="1" dirty="0" smtClean="0">
                    <a:solidFill>
                      <a:srgbClr val="333399"/>
                    </a:solidFill>
                    <a:latin typeface="Times New Roman" pitchFamily="18" charset="0"/>
                    <a:ea typeface="+mj-ea"/>
                    <a:cs typeface="Times New Roman" pitchFamily="18" charset="0"/>
                  </a:rPr>
                  <a:t>ATS</a:t>
                </a:r>
                <a:r>
                  <a:rPr lang="zh-CN" altLang="en-US" sz="2400" b="1" dirty="0" smtClean="0">
                    <a:solidFill>
                      <a:srgbClr val="333399"/>
                    </a:solidFill>
                    <a:latin typeface="Times New Roman" pitchFamily="18" charset="0"/>
                    <a:ea typeface="+mj-ea"/>
                    <a:cs typeface="Times New Roman" pitchFamily="18" charset="0"/>
                  </a:rPr>
                  <a:t>和</a:t>
                </a:r>
                <a:r>
                  <a:rPr lang="en-US" altLang="zh-CN" sz="2400" b="1" dirty="0" smtClean="0">
                    <a:solidFill>
                      <a:srgbClr val="333399"/>
                    </a:solidFill>
                    <a:latin typeface="Times New Roman" pitchFamily="18" charset="0"/>
                    <a:ea typeface="+mj-ea"/>
                    <a:cs typeface="Times New Roman" pitchFamily="18" charset="0"/>
                  </a:rPr>
                  <a:t>ATC</a:t>
                </a:r>
                <a:r>
                  <a:rPr lang="zh-CN" altLang="en-US" sz="2400" b="1" dirty="0" smtClean="0">
                    <a:solidFill>
                      <a:srgbClr val="333399"/>
                    </a:solidFill>
                    <a:latin typeface="Times New Roman" pitchFamily="18" charset="0"/>
                    <a:ea typeface="+mj-ea"/>
                    <a:cs typeface="Times New Roman" pitchFamily="18" charset="0"/>
                  </a:rPr>
                  <a:t>。</a:t>
                </a:r>
                <a:endParaRPr lang="zh-CN" altLang="en-US" sz="2400" b="1" kern="1200" dirty="0">
                  <a:solidFill>
                    <a:srgbClr val="333399"/>
                  </a:solidFill>
                  <a:latin typeface="Times New Roman" pitchFamily="18" charset="0"/>
                  <a:ea typeface="+mj-ea"/>
                  <a:cs typeface="Times New Roman" pitchFamily="18" charset="0"/>
                </a:endParaRPr>
              </a:p>
            </p:txBody>
          </p:sp>
        </p:grpSp>
        <p:grpSp>
          <p:nvGrpSpPr>
            <p:cNvPr id="12" name="组合 18"/>
            <p:cNvGrpSpPr/>
            <p:nvPr/>
          </p:nvGrpSpPr>
          <p:grpSpPr>
            <a:xfrm>
              <a:off x="500034" y="5181104"/>
              <a:ext cx="1500198" cy="1014514"/>
              <a:chOff x="0" y="1115965"/>
              <a:chExt cx="2133606" cy="1014514"/>
            </a:xfrm>
            <a:scene3d>
              <a:camera prst="orthographicFront">
                <a:rot lat="0" lon="0" rev="0"/>
              </a:camera>
              <a:lightRig rig="balanced" dir="t">
                <a:rot lat="0" lon="0" rev="8700000"/>
              </a:lightRig>
            </a:scene3d>
          </p:grpSpPr>
          <p:sp>
            <p:nvSpPr>
              <p:cNvPr id="13" name="圆角矩形 12"/>
              <p:cNvSpPr/>
              <p:nvPr/>
            </p:nvSpPr>
            <p:spPr>
              <a:xfrm>
                <a:off x="0" y="1115965"/>
                <a:ext cx="2133606" cy="1014514"/>
              </a:xfrm>
              <a:prstGeom prst="roundRect">
                <a:avLst/>
              </a:prstGeom>
              <a:solidFill>
                <a:schemeClr val="accent4">
                  <a:lumMod val="20000"/>
                  <a:lumOff val="80000"/>
                </a:schemeClr>
              </a:solidFill>
              <a:ln>
                <a:noFill/>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14" name="圆角矩形 10"/>
              <p:cNvSpPr/>
              <p:nvPr/>
            </p:nvSpPr>
            <p:spPr>
              <a:xfrm>
                <a:off x="49524" y="1165489"/>
                <a:ext cx="2034558" cy="91546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tx1"/>
                    </a:solidFill>
                    <a:latin typeface="Times New Roman" pitchFamily="18" charset="0"/>
                    <a:ea typeface="+mj-ea"/>
                    <a:cs typeface="Times New Roman" pitchFamily="18" charset="0"/>
                  </a:rPr>
                  <a:t>联锁功能</a:t>
                </a:r>
                <a:endParaRPr lang="zh-CN" altLang="en-US" sz="2400" b="1" kern="1200" dirty="0">
                  <a:solidFill>
                    <a:schemeClr val="tx1"/>
                  </a:solidFill>
                  <a:latin typeface="Times New Roman" pitchFamily="18" charset="0"/>
                  <a:ea typeface="+mj-ea"/>
                  <a:cs typeface="Times New Roman" pitchFamily="18" charset="0"/>
                </a:endParaRPr>
              </a:p>
            </p:txBody>
          </p:sp>
        </p:grpSp>
      </p:grpSp>
      <p:grpSp>
        <p:nvGrpSpPr>
          <p:cNvPr id="17" name="组合 16"/>
          <p:cNvGrpSpPr/>
          <p:nvPr/>
        </p:nvGrpSpPr>
        <p:grpSpPr>
          <a:xfrm>
            <a:off x="2262955" y="4920180"/>
            <a:ext cx="7858181" cy="1118076"/>
            <a:chOff x="500034" y="4040207"/>
            <a:chExt cx="7858181" cy="1118076"/>
          </a:xfrm>
        </p:grpSpPr>
        <p:grpSp>
          <p:nvGrpSpPr>
            <p:cNvPr id="18" name="组合 7"/>
            <p:cNvGrpSpPr/>
            <p:nvPr/>
          </p:nvGrpSpPr>
          <p:grpSpPr>
            <a:xfrm>
              <a:off x="1857356" y="4040207"/>
              <a:ext cx="6500859" cy="1118076"/>
              <a:chOff x="2133606" y="0"/>
              <a:chExt cx="3098269" cy="1118076"/>
            </a:xfrm>
          </p:grpSpPr>
          <p:sp>
            <p:nvSpPr>
              <p:cNvPr id="22" name="右箭头 21"/>
              <p:cNvSpPr/>
              <p:nvPr/>
            </p:nvSpPr>
            <p:spPr>
              <a:xfrm>
                <a:off x="2133606" y="0"/>
                <a:ext cx="3098269" cy="1014514"/>
              </a:xfrm>
              <a:prstGeom prst="rightArrow">
                <a:avLst>
                  <a:gd name="adj1" fmla="val 75000"/>
                  <a:gd name="adj2" fmla="val 50000"/>
                </a:avLst>
              </a:prstGeom>
              <a:solidFill>
                <a:schemeClr val="accent4">
                  <a:lumMod val="20000"/>
                  <a:lumOff val="80000"/>
                  <a:alpha val="90000"/>
                </a:schemeClr>
              </a:solidFill>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23" name="右箭头 4"/>
              <p:cNvSpPr/>
              <p:nvPr/>
            </p:nvSpPr>
            <p:spPr>
              <a:xfrm>
                <a:off x="2133606" y="357190"/>
                <a:ext cx="2819966" cy="7608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t" anchorCtr="0">
                <a:noAutofit/>
              </a:bodyPr>
              <a:lstStyle/>
              <a:p>
                <a:pPr marL="228600" lvl="1" indent="-228600" algn="ctr" defTabSz="1066800">
                  <a:lnSpc>
                    <a:spcPct val="90000"/>
                  </a:lnSpc>
                  <a:spcBef>
                    <a:spcPct val="0"/>
                  </a:spcBef>
                  <a:spcAft>
                    <a:spcPct val="15000"/>
                  </a:spcAft>
                </a:pPr>
                <a:r>
                  <a:rPr lang="zh-CN" altLang="en-US" sz="2400" b="1" dirty="0" smtClean="0">
                    <a:solidFill>
                      <a:srgbClr val="333399"/>
                    </a:solidFill>
                    <a:latin typeface="+mj-ea"/>
                    <a:ea typeface="+mj-ea"/>
                  </a:rPr>
                  <a:t>一般由轨道电路完成</a:t>
                </a:r>
              </a:p>
            </p:txBody>
          </p:sp>
        </p:grpSp>
        <p:grpSp>
          <p:nvGrpSpPr>
            <p:cNvPr id="19" name="组合 8"/>
            <p:cNvGrpSpPr/>
            <p:nvPr/>
          </p:nvGrpSpPr>
          <p:grpSpPr>
            <a:xfrm>
              <a:off x="500034" y="4040207"/>
              <a:ext cx="1500198" cy="1014514"/>
              <a:chOff x="0" y="0"/>
              <a:chExt cx="2133606" cy="1014514"/>
            </a:xfrm>
            <a:scene3d>
              <a:camera prst="orthographicFront">
                <a:rot lat="0" lon="0" rev="0"/>
              </a:camera>
              <a:lightRig rig="balanced" dir="t">
                <a:rot lat="0" lon="0" rev="8700000"/>
              </a:lightRig>
            </a:scene3d>
          </p:grpSpPr>
          <p:sp>
            <p:nvSpPr>
              <p:cNvPr id="20" name="圆角矩形 19"/>
              <p:cNvSpPr/>
              <p:nvPr/>
            </p:nvSpPr>
            <p:spPr>
              <a:xfrm>
                <a:off x="0" y="0"/>
                <a:ext cx="2133606" cy="1014514"/>
              </a:xfrm>
              <a:prstGeom prst="roundRect">
                <a:avLst/>
              </a:prstGeom>
              <a:solidFill>
                <a:schemeClr val="accent4">
                  <a:lumMod val="60000"/>
                  <a:lumOff val="40000"/>
                </a:schemeClr>
              </a:solidFill>
              <a:ln>
                <a:noFill/>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21" name="圆角矩形 6"/>
              <p:cNvSpPr/>
              <p:nvPr/>
            </p:nvSpPr>
            <p:spPr>
              <a:xfrm>
                <a:off x="49524" y="49524"/>
                <a:ext cx="2034559" cy="91546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tx1"/>
                    </a:solidFill>
                    <a:latin typeface="+mj-ea"/>
                    <a:ea typeface="+mj-ea"/>
                  </a:rPr>
                  <a:t>列车检测功能</a:t>
                </a:r>
                <a:endParaRPr lang="zh-CN" altLang="en-US" sz="2400" b="1" kern="1200" dirty="0">
                  <a:solidFill>
                    <a:schemeClr val="tx1"/>
                  </a:solidFill>
                  <a:latin typeface="+mj-ea"/>
                  <a:ea typeface="+mj-ea"/>
                </a:endParaRPr>
              </a:p>
            </p:txBody>
          </p:sp>
        </p:grpSp>
      </p:grpSp>
      <p:grpSp>
        <p:nvGrpSpPr>
          <p:cNvPr id="24" name="组合 23"/>
          <p:cNvGrpSpPr/>
          <p:nvPr/>
        </p:nvGrpSpPr>
        <p:grpSpPr>
          <a:xfrm>
            <a:off x="691318" y="1242996"/>
            <a:ext cx="2943674" cy="461665"/>
            <a:chOff x="548443" y="1281397"/>
            <a:chExt cx="2943674" cy="461665"/>
          </a:xfrm>
        </p:grpSpPr>
        <p:sp>
          <p:nvSpPr>
            <p:cNvPr id="25" name="燕尾形 24"/>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977070" y="1281397"/>
              <a:ext cx="2515047" cy="461665"/>
            </a:xfrm>
            <a:prstGeom prst="rect">
              <a:avLst/>
            </a:prstGeom>
          </p:spPr>
          <p:txBody>
            <a:bodyPr wrap="none">
              <a:spAutoFit/>
            </a:bodyPr>
            <a:lstStyle/>
            <a:p>
              <a:pPr lvl="0"/>
              <a:r>
                <a:rPr lang="en-US" altLang="zh-CN" sz="2400" b="1" dirty="0" smtClean="0"/>
                <a:t>1</a:t>
              </a:r>
              <a:r>
                <a:rPr lang="zh-CN" altLang="en-US" sz="2400" b="1" dirty="0" smtClean="0"/>
                <a:t>、</a:t>
              </a:r>
              <a:r>
                <a:rPr lang="en-US" altLang="zh-CN" sz="2400" b="1" dirty="0" smtClean="0">
                  <a:solidFill>
                    <a:srgbClr val="333399"/>
                  </a:solidFill>
                  <a:latin typeface="Times New Roman" pitchFamily="18" charset="0"/>
                  <a:cs typeface="Times New Roman" pitchFamily="18" charset="0"/>
                </a:rPr>
                <a:t>ATC</a:t>
              </a:r>
              <a:r>
                <a:rPr lang="zh-CN" altLang="en-US" sz="2400" b="1" dirty="0" smtClean="0">
                  <a:solidFill>
                    <a:srgbClr val="333399"/>
                  </a:solidFill>
                  <a:latin typeface="Times New Roman" pitchFamily="18" charset="0"/>
                  <a:cs typeface="Times New Roman" pitchFamily="18" charset="0"/>
                </a:rPr>
                <a:t>系统功能</a:t>
              </a:r>
              <a:endParaRPr lang="zh-CN" altLang="en-US" sz="2400" b="1" dirty="0" smtClean="0">
                <a:solidFill>
                  <a:srgbClr val="333399"/>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4177429" cy="987387"/>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二、</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系统功能</a:t>
            </a:r>
            <a:r>
              <a:rPr lang="zh-CN" altLang="en-US" sz="2800" b="1" dirty="0" smtClean="0">
                <a:solidFill>
                  <a:srgbClr val="0070C0"/>
                </a:solidFill>
                <a:latin typeface="微软雅黑" pitchFamily="34" charset="-122"/>
                <a:ea typeface="微软雅黑" pitchFamily="34" charset="-122"/>
              </a:rPr>
              <a:t>与作用</a:t>
            </a:r>
          </a:p>
          <a:p>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2048639" y="1762630"/>
            <a:ext cx="7858181" cy="1014514"/>
            <a:chOff x="500034" y="4040207"/>
            <a:chExt cx="7858181" cy="1014514"/>
          </a:xfrm>
        </p:grpSpPr>
        <p:grpSp>
          <p:nvGrpSpPr>
            <p:cNvPr id="4" name="组合 7"/>
            <p:cNvGrpSpPr/>
            <p:nvPr/>
          </p:nvGrpSpPr>
          <p:grpSpPr>
            <a:xfrm>
              <a:off x="1857356" y="4040207"/>
              <a:ext cx="6500859" cy="1014514"/>
              <a:chOff x="2133606" y="0"/>
              <a:chExt cx="3098269" cy="1014514"/>
            </a:xfrm>
          </p:grpSpPr>
          <p:sp>
            <p:nvSpPr>
              <p:cNvPr id="8" name="右箭头 7"/>
              <p:cNvSpPr/>
              <p:nvPr/>
            </p:nvSpPr>
            <p:spPr>
              <a:xfrm>
                <a:off x="2133606" y="0"/>
                <a:ext cx="3098269" cy="1014514"/>
              </a:xfrm>
              <a:prstGeom prst="rightArrow">
                <a:avLst>
                  <a:gd name="adj1" fmla="val 75000"/>
                  <a:gd name="adj2" fmla="val 50000"/>
                </a:avLst>
              </a:prstGeom>
              <a:solidFill>
                <a:schemeClr val="accent2">
                  <a:lumMod val="20000"/>
                  <a:lumOff val="80000"/>
                  <a:alpha val="90000"/>
                </a:schemeClr>
              </a:solidFill>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9" name="右箭头 4"/>
              <p:cNvSpPr/>
              <p:nvPr/>
            </p:nvSpPr>
            <p:spPr>
              <a:xfrm>
                <a:off x="2133606" y="174611"/>
                <a:ext cx="2819966" cy="7608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t" anchorCtr="0">
                <a:noAutofit/>
              </a:bodyPr>
              <a:lstStyle/>
              <a:p>
                <a:pPr marL="228600" lvl="1" indent="-228600" defTabSz="1066800">
                  <a:lnSpc>
                    <a:spcPct val="90000"/>
                  </a:lnSpc>
                  <a:spcBef>
                    <a:spcPct val="0"/>
                  </a:spcBef>
                  <a:spcAft>
                    <a:spcPct val="15000"/>
                  </a:spcAft>
                  <a:buFontTx/>
                  <a:buChar char="••"/>
                </a:pPr>
                <a:r>
                  <a:rPr lang="zh-CN" altLang="en-US" sz="2400" b="1" dirty="0" smtClean="0">
                    <a:solidFill>
                      <a:schemeClr val="tx1"/>
                    </a:solidFill>
                    <a:latin typeface="Times New Roman" pitchFamily="18" charset="0"/>
                    <a:ea typeface="+mj-ea"/>
                    <a:cs typeface="Times New Roman" pitchFamily="18" charset="0"/>
                  </a:rPr>
                  <a:t>在联锁功能的约束下，根据</a:t>
                </a:r>
                <a:r>
                  <a:rPr lang="en-US" altLang="zh-CN" sz="2400" b="1" dirty="0" smtClean="0">
                    <a:solidFill>
                      <a:schemeClr val="tx1"/>
                    </a:solidFill>
                    <a:latin typeface="Times New Roman" pitchFamily="18" charset="0"/>
                    <a:ea typeface="+mj-ea"/>
                    <a:cs typeface="Times New Roman" pitchFamily="18" charset="0"/>
                  </a:rPr>
                  <a:t>ATS</a:t>
                </a:r>
                <a:r>
                  <a:rPr lang="zh-CN" altLang="en-US" sz="2400" b="1" dirty="0" smtClean="0">
                    <a:solidFill>
                      <a:schemeClr val="tx1"/>
                    </a:solidFill>
                    <a:latin typeface="Times New Roman" pitchFamily="18" charset="0"/>
                    <a:ea typeface="+mj-ea"/>
                    <a:cs typeface="Times New Roman" pitchFamily="18" charset="0"/>
                  </a:rPr>
                  <a:t>的要求实现列车运行的控制。</a:t>
                </a:r>
              </a:p>
            </p:txBody>
          </p:sp>
        </p:grpSp>
        <p:grpSp>
          <p:nvGrpSpPr>
            <p:cNvPr id="5" name="组合 8"/>
            <p:cNvGrpSpPr/>
            <p:nvPr/>
          </p:nvGrpSpPr>
          <p:grpSpPr>
            <a:xfrm>
              <a:off x="500034" y="4040207"/>
              <a:ext cx="1500198" cy="1014514"/>
              <a:chOff x="0" y="0"/>
              <a:chExt cx="2133606" cy="1014514"/>
            </a:xfrm>
            <a:scene3d>
              <a:camera prst="orthographicFront">
                <a:rot lat="0" lon="0" rev="0"/>
              </a:camera>
              <a:lightRig rig="balanced" dir="t">
                <a:rot lat="0" lon="0" rev="8700000"/>
              </a:lightRig>
            </a:scene3d>
          </p:grpSpPr>
          <p:sp>
            <p:nvSpPr>
              <p:cNvPr id="6" name="圆角矩形 5"/>
              <p:cNvSpPr/>
              <p:nvPr/>
            </p:nvSpPr>
            <p:spPr>
              <a:xfrm>
                <a:off x="0" y="0"/>
                <a:ext cx="2133606" cy="1014514"/>
              </a:xfrm>
              <a:prstGeom prst="roundRect">
                <a:avLst/>
              </a:prstGeom>
              <a:solidFill>
                <a:schemeClr val="accent4">
                  <a:lumMod val="60000"/>
                  <a:lumOff val="40000"/>
                </a:schemeClr>
              </a:solidFill>
              <a:ln>
                <a:noFill/>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7" name="圆角矩形 6"/>
              <p:cNvSpPr/>
              <p:nvPr/>
            </p:nvSpPr>
            <p:spPr>
              <a:xfrm>
                <a:off x="49524" y="49524"/>
                <a:ext cx="2034559" cy="91546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tx1"/>
                    </a:solidFill>
                    <a:latin typeface="Times New Roman" pitchFamily="18" charset="0"/>
                    <a:ea typeface="+mj-ea"/>
                    <a:cs typeface="Times New Roman" pitchFamily="18" charset="0"/>
                  </a:rPr>
                  <a:t>ATC</a:t>
                </a:r>
                <a:r>
                  <a:rPr lang="zh-CN" altLang="en-US" sz="2400" b="1" kern="1200" dirty="0" smtClean="0">
                    <a:solidFill>
                      <a:schemeClr val="tx1"/>
                    </a:solidFill>
                    <a:latin typeface="Times New Roman" pitchFamily="18" charset="0"/>
                    <a:ea typeface="+mj-ea"/>
                    <a:cs typeface="Times New Roman" pitchFamily="18" charset="0"/>
                  </a:rPr>
                  <a:t>功能</a:t>
                </a:r>
                <a:endParaRPr lang="zh-CN" altLang="en-US" sz="2400" b="1" kern="1200" dirty="0">
                  <a:solidFill>
                    <a:schemeClr val="tx1"/>
                  </a:solidFill>
                  <a:latin typeface="Times New Roman" pitchFamily="18" charset="0"/>
                  <a:ea typeface="+mj-ea"/>
                  <a:cs typeface="Times New Roman" pitchFamily="18" charset="0"/>
                </a:endParaRPr>
              </a:p>
            </p:txBody>
          </p:sp>
        </p:grpSp>
      </p:grpSp>
      <p:grpSp>
        <p:nvGrpSpPr>
          <p:cNvPr id="10" name="组合 9"/>
          <p:cNvGrpSpPr/>
          <p:nvPr/>
        </p:nvGrpSpPr>
        <p:grpSpPr>
          <a:xfrm>
            <a:off x="2048639" y="5143512"/>
            <a:ext cx="7858181" cy="1014514"/>
            <a:chOff x="500034" y="5181104"/>
            <a:chExt cx="7858181" cy="1014514"/>
          </a:xfrm>
        </p:grpSpPr>
        <p:grpSp>
          <p:nvGrpSpPr>
            <p:cNvPr id="11" name="组合 17"/>
            <p:cNvGrpSpPr/>
            <p:nvPr/>
          </p:nvGrpSpPr>
          <p:grpSpPr>
            <a:xfrm>
              <a:off x="1857356" y="5181104"/>
              <a:ext cx="6500859" cy="1014514"/>
              <a:chOff x="2133606" y="1115965"/>
              <a:chExt cx="3098269" cy="1014514"/>
            </a:xfrm>
          </p:grpSpPr>
          <p:sp>
            <p:nvSpPr>
              <p:cNvPr id="15" name="右箭头 14"/>
              <p:cNvSpPr/>
              <p:nvPr/>
            </p:nvSpPr>
            <p:spPr>
              <a:xfrm>
                <a:off x="2133606" y="1115965"/>
                <a:ext cx="3098269" cy="1014514"/>
              </a:xfrm>
              <a:prstGeom prst="rightArrow">
                <a:avLst>
                  <a:gd name="adj1" fmla="val 75000"/>
                  <a:gd name="adj2" fmla="val 50000"/>
                </a:avLst>
              </a:prstGeom>
              <a:solidFill>
                <a:schemeClr val="tx2">
                  <a:lumMod val="20000"/>
                  <a:lumOff val="80000"/>
                  <a:alpha val="90000"/>
                </a:schemeClr>
              </a:solidFill>
            </p:spPr>
            <p:style>
              <a:lnRef idx="2">
                <a:schemeClr val="accent2">
                  <a:tint val="40000"/>
                  <a:alpha val="90000"/>
                  <a:hueOff val="-4289216"/>
                  <a:satOff val="10818"/>
                  <a:lumOff val="-383"/>
                  <a:alphaOff val="0"/>
                </a:schemeClr>
              </a:lnRef>
              <a:fillRef idx="1">
                <a:schemeClr val="accent2">
                  <a:tint val="40000"/>
                  <a:alpha val="90000"/>
                  <a:hueOff val="-4289216"/>
                  <a:satOff val="10818"/>
                  <a:lumOff val="-383"/>
                  <a:alphaOff val="0"/>
                </a:schemeClr>
              </a:fillRef>
              <a:effectRef idx="0">
                <a:schemeClr val="accent2">
                  <a:tint val="40000"/>
                  <a:alpha val="90000"/>
                  <a:hueOff val="-4289216"/>
                  <a:satOff val="10818"/>
                  <a:lumOff val="-383"/>
                  <a:alphaOff val="0"/>
                </a:schemeClr>
              </a:effectRef>
              <a:fontRef idx="minor">
                <a:schemeClr val="dk1">
                  <a:hueOff val="0"/>
                  <a:satOff val="0"/>
                  <a:lumOff val="0"/>
                  <a:alphaOff val="0"/>
                </a:schemeClr>
              </a:fontRef>
            </p:style>
          </p:sp>
          <p:sp>
            <p:nvSpPr>
              <p:cNvPr id="16" name="右箭头 8"/>
              <p:cNvSpPr/>
              <p:nvPr/>
            </p:nvSpPr>
            <p:spPr>
              <a:xfrm>
                <a:off x="2133607" y="1292687"/>
                <a:ext cx="2928034" cy="7608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t" anchorCtr="0">
                <a:noAutofit/>
              </a:bodyPr>
              <a:lstStyle/>
              <a:p>
                <a:pPr marL="228600" lvl="1" indent="-228600" defTabSz="1066800">
                  <a:lnSpc>
                    <a:spcPct val="90000"/>
                  </a:lnSpc>
                  <a:spcBef>
                    <a:spcPct val="0"/>
                  </a:spcBef>
                  <a:spcAft>
                    <a:spcPct val="15000"/>
                  </a:spcAft>
                </a:pPr>
                <a:r>
                  <a:rPr lang="zh-CN" altLang="en-US" sz="2400" b="1" dirty="0" smtClean="0">
                    <a:solidFill>
                      <a:srgbClr val="333399"/>
                    </a:solidFill>
                    <a:latin typeface="Times New Roman" pitchFamily="18" charset="0"/>
                    <a:ea typeface="+mj-ea"/>
                    <a:cs typeface="Times New Roman" pitchFamily="18" charset="0"/>
                  </a:rPr>
                  <a:t>  </a:t>
                </a:r>
                <a:r>
                  <a:rPr lang="zh-CN" altLang="en-US" sz="2400" b="1" dirty="0" smtClean="0">
                    <a:solidFill>
                      <a:schemeClr val="tx1"/>
                    </a:solidFill>
                    <a:latin typeface="Times New Roman" pitchFamily="18" charset="0"/>
                    <a:ea typeface="+mj-ea"/>
                    <a:cs typeface="Times New Roman" pitchFamily="18" charset="0"/>
                  </a:rPr>
                  <a:t>传输和接收各种数据，报告列车的识别信息、目的号码和乘务组号、列车位置数据。</a:t>
                </a:r>
                <a:endParaRPr lang="zh-CN" altLang="en-US" sz="2400" b="1" kern="1200" dirty="0">
                  <a:solidFill>
                    <a:schemeClr val="tx1"/>
                  </a:solidFill>
                  <a:latin typeface="Times New Roman" pitchFamily="18" charset="0"/>
                  <a:ea typeface="+mj-ea"/>
                  <a:cs typeface="Times New Roman" pitchFamily="18" charset="0"/>
                </a:endParaRPr>
              </a:p>
            </p:txBody>
          </p:sp>
        </p:grpSp>
        <p:grpSp>
          <p:nvGrpSpPr>
            <p:cNvPr id="12" name="组合 18"/>
            <p:cNvGrpSpPr/>
            <p:nvPr/>
          </p:nvGrpSpPr>
          <p:grpSpPr>
            <a:xfrm>
              <a:off x="500034" y="5181104"/>
              <a:ext cx="1500198" cy="1014514"/>
              <a:chOff x="0" y="1115965"/>
              <a:chExt cx="2133606" cy="1014514"/>
            </a:xfrm>
            <a:scene3d>
              <a:camera prst="orthographicFront">
                <a:rot lat="0" lon="0" rev="0"/>
              </a:camera>
              <a:lightRig rig="balanced" dir="t">
                <a:rot lat="0" lon="0" rev="8700000"/>
              </a:lightRig>
            </a:scene3d>
          </p:grpSpPr>
          <p:sp>
            <p:nvSpPr>
              <p:cNvPr id="13" name="圆角矩形 12"/>
              <p:cNvSpPr/>
              <p:nvPr/>
            </p:nvSpPr>
            <p:spPr>
              <a:xfrm>
                <a:off x="0" y="1115965"/>
                <a:ext cx="2133606" cy="1014514"/>
              </a:xfrm>
              <a:prstGeom prst="roundRect">
                <a:avLst/>
              </a:prstGeom>
              <a:solidFill>
                <a:schemeClr val="accent4">
                  <a:lumMod val="60000"/>
                  <a:lumOff val="40000"/>
                </a:schemeClr>
              </a:solidFill>
              <a:ln>
                <a:noFill/>
              </a:ln>
              <a:effectLst>
                <a:outerShdw blurRad="44450" dist="27940" dir="5400000" algn="ctr">
                  <a:srgbClr val="000000">
                    <a:alpha val="32000"/>
                  </a:srgbClr>
                </a:outerShdw>
              </a:effectLst>
              <a:sp3d>
                <a:bevelT w="190500" h="38100"/>
              </a:sp3d>
            </p:spPr>
            <p:style>
              <a:lnRef idx="2">
                <a:scrgbClr r="0" g="0" b="0"/>
              </a:lnRef>
              <a:fillRef idx="1">
                <a:scrgbClr r="0" g="0" b="0"/>
              </a:fillRef>
              <a:effectRef idx="0">
                <a:scrgbClr r="0" g="0" b="0"/>
              </a:effectRef>
              <a:fontRef idx="minor">
                <a:schemeClr val="lt1"/>
              </a:fontRef>
            </p:style>
          </p:sp>
          <p:sp>
            <p:nvSpPr>
              <p:cNvPr id="14" name="圆角矩形 10"/>
              <p:cNvSpPr/>
              <p:nvPr/>
            </p:nvSpPr>
            <p:spPr>
              <a:xfrm>
                <a:off x="49524" y="1165489"/>
                <a:ext cx="2034558" cy="91546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altLang="zh-CN" sz="2400" b="1" kern="1200" dirty="0" smtClean="0">
                    <a:solidFill>
                      <a:schemeClr val="tx1"/>
                    </a:solidFill>
                    <a:latin typeface="Times New Roman" pitchFamily="18" charset="0"/>
                    <a:ea typeface="+mj-ea"/>
                    <a:cs typeface="Times New Roman" pitchFamily="18" charset="0"/>
                  </a:rPr>
                  <a:t>PTI</a:t>
                </a:r>
                <a:r>
                  <a:rPr lang="zh-CN" altLang="en-US" sz="2400" b="1" kern="1200" dirty="0" smtClean="0">
                    <a:solidFill>
                      <a:schemeClr val="tx1"/>
                    </a:solidFill>
                    <a:latin typeface="Times New Roman" pitchFamily="18" charset="0"/>
                    <a:ea typeface="+mj-ea"/>
                    <a:cs typeface="Times New Roman" pitchFamily="18" charset="0"/>
                  </a:rPr>
                  <a:t>功能</a:t>
                </a:r>
                <a:endParaRPr lang="zh-CN" altLang="en-US" sz="2400" b="1" kern="1200" dirty="0">
                  <a:solidFill>
                    <a:schemeClr val="tx1"/>
                  </a:solidFill>
                  <a:latin typeface="Times New Roman" pitchFamily="18" charset="0"/>
                  <a:ea typeface="+mj-ea"/>
                  <a:cs typeface="Times New Roman" pitchFamily="18" charset="0"/>
                </a:endParaRPr>
              </a:p>
            </p:txBody>
          </p:sp>
        </p:grpSp>
      </p:grpSp>
      <p:sp>
        <p:nvSpPr>
          <p:cNvPr id="17" name="燕尾形 16"/>
          <p:cNvSpPr/>
          <p:nvPr/>
        </p:nvSpPr>
        <p:spPr>
          <a:xfrm>
            <a:off x="5691978" y="3000372"/>
            <a:ext cx="357190" cy="357190"/>
          </a:xfrm>
          <a:prstGeom prst="chevron">
            <a:avLst/>
          </a:prstGeom>
          <a:solidFill>
            <a:srgbClr val="FFC000"/>
          </a:solidFill>
          <a:ln w="127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18" name="TextBox 17"/>
          <p:cNvSpPr txBox="1"/>
          <p:nvPr/>
        </p:nvSpPr>
        <p:spPr>
          <a:xfrm>
            <a:off x="6406357" y="2928934"/>
            <a:ext cx="3000397" cy="461665"/>
          </a:xfrm>
          <a:prstGeom prst="rect">
            <a:avLst/>
          </a:prstGeom>
          <a:noFill/>
        </p:spPr>
        <p:txBody>
          <a:bodyPr wrap="square" rtlCol="0">
            <a:spAutoFit/>
          </a:bodyPr>
          <a:lstStyle/>
          <a:p>
            <a:pPr lvl="0">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列车间隔和报文生成</a:t>
            </a:r>
            <a:endPar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endParaRPr>
          </a:p>
        </p:txBody>
      </p:sp>
      <p:sp>
        <p:nvSpPr>
          <p:cNvPr id="19" name="燕尾形 18"/>
          <p:cNvSpPr/>
          <p:nvPr/>
        </p:nvSpPr>
        <p:spPr>
          <a:xfrm>
            <a:off x="5691981" y="3714752"/>
            <a:ext cx="357190" cy="357190"/>
          </a:xfrm>
          <a:prstGeom prst="chevron">
            <a:avLst/>
          </a:prstGeom>
          <a:solidFill>
            <a:srgbClr val="FFC000"/>
          </a:solidFill>
          <a:ln w="127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20" name="TextBox 19"/>
          <p:cNvSpPr txBox="1"/>
          <p:nvPr/>
        </p:nvSpPr>
        <p:spPr>
          <a:xfrm>
            <a:off x="6406358" y="3643314"/>
            <a:ext cx="2428895" cy="461665"/>
          </a:xfrm>
          <a:prstGeom prst="rect">
            <a:avLst/>
          </a:prstGeom>
          <a:noFill/>
        </p:spPr>
        <p:txBody>
          <a:bodyPr wrap="square" rtlCol="0">
            <a:spAutoFit/>
          </a:bodyPr>
          <a:lstStyle/>
          <a:p>
            <a:pPr lvl="0">
              <a:defRPr/>
            </a:pPr>
            <a:r>
              <a:rPr lang="zh-CN" altLang="en-US" sz="2400" b="1" kern="0" dirty="0" smtClean="0">
                <a:solidFill>
                  <a:srgbClr val="333399"/>
                </a:solidFill>
                <a:latin typeface="Times New Roman" pitchFamily="18" charset="0"/>
                <a:ea typeface="宋体"/>
                <a:cs typeface="Times New Roman" pitchFamily="18" charset="0"/>
              </a:rPr>
              <a:t>发送感应信号</a:t>
            </a:r>
            <a:endParaRPr lang="zh-CN" altLang="en-US" sz="2400" b="1" kern="0" dirty="0">
              <a:solidFill>
                <a:srgbClr val="333399"/>
              </a:solidFill>
              <a:latin typeface="Times New Roman" pitchFamily="18" charset="0"/>
              <a:ea typeface="宋体"/>
              <a:cs typeface="Times New Roman" pitchFamily="18" charset="0"/>
            </a:endParaRPr>
          </a:p>
        </p:txBody>
      </p:sp>
      <p:sp>
        <p:nvSpPr>
          <p:cNvPr id="21" name="燕尾形 20"/>
          <p:cNvSpPr/>
          <p:nvPr/>
        </p:nvSpPr>
        <p:spPr>
          <a:xfrm>
            <a:off x="5691981" y="4500570"/>
            <a:ext cx="357190" cy="357190"/>
          </a:xfrm>
          <a:prstGeom prst="chevron">
            <a:avLst/>
          </a:prstGeom>
          <a:solidFill>
            <a:srgbClr val="FFC000"/>
          </a:solidFill>
          <a:ln w="127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22" name="TextBox 21"/>
          <p:cNvSpPr txBox="1"/>
          <p:nvPr/>
        </p:nvSpPr>
        <p:spPr>
          <a:xfrm>
            <a:off x="6406358" y="4429132"/>
            <a:ext cx="2000267" cy="461665"/>
          </a:xfrm>
          <a:prstGeom prst="rect">
            <a:avLst/>
          </a:prstGeom>
          <a:noFill/>
        </p:spPr>
        <p:txBody>
          <a:bodyPr wrap="square" rtlCol="0">
            <a:spAutoFit/>
          </a:bodyPr>
          <a:lstStyle/>
          <a:p>
            <a:pPr lvl="0">
              <a:defRPr/>
            </a:pPr>
            <a:r>
              <a:rPr lang="zh-CN" altLang="en-US" sz="2400" b="1" kern="0" dirty="0" smtClean="0">
                <a:solidFill>
                  <a:srgbClr val="333399"/>
                </a:solidFill>
                <a:latin typeface="Times New Roman" pitchFamily="18" charset="0"/>
                <a:ea typeface="宋体"/>
                <a:cs typeface="Times New Roman" pitchFamily="18" charset="0"/>
              </a:rPr>
              <a:t>安全运营</a:t>
            </a:r>
            <a:endParaRPr lang="zh-CN" altLang="en-US" sz="2400" b="1" kern="0" dirty="0">
              <a:solidFill>
                <a:srgbClr val="333399"/>
              </a:solidFill>
              <a:latin typeface="Times New Roman" pitchFamily="18" charset="0"/>
              <a:ea typeface="宋体"/>
              <a:cs typeface="Times New Roman" pitchFamily="18" charset="0"/>
            </a:endParaRPr>
          </a:p>
        </p:txBody>
      </p:sp>
      <p:sp>
        <p:nvSpPr>
          <p:cNvPr id="23" name="TextBox 22"/>
          <p:cNvSpPr txBox="1"/>
          <p:nvPr/>
        </p:nvSpPr>
        <p:spPr>
          <a:xfrm>
            <a:off x="2477267" y="2967335"/>
            <a:ext cx="2786083" cy="461665"/>
          </a:xfrm>
          <a:prstGeom prst="rect">
            <a:avLst/>
          </a:prstGeom>
          <a:noFill/>
        </p:spPr>
        <p:txBody>
          <a:bodyPr wrap="square" rtlCol="0">
            <a:spAutoFit/>
          </a:bodyPr>
          <a:lstStyle/>
          <a:p>
            <a:pPr lvl="0">
              <a:defRPr/>
            </a:pPr>
            <a:r>
              <a:rPr lang="en-US" altLang="zh-CN" sz="2400" b="1" kern="0" dirty="0" smtClean="0">
                <a:latin typeface="Times New Roman" pitchFamily="18" charset="0"/>
                <a:ea typeface="+mj-ea"/>
                <a:cs typeface="Times New Roman" pitchFamily="18" charset="0"/>
              </a:rPr>
              <a:t>ATP/ATO</a:t>
            </a:r>
            <a:r>
              <a:rPr lang="zh-CN" altLang="en-US" sz="2400" b="1" kern="0" dirty="0" smtClean="0">
                <a:latin typeface="Times New Roman" pitchFamily="18" charset="0"/>
                <a:ea typeface="+mj-ea"/>
                <a:cs typeface="Times New Roman" pitchFamily="18" charset="0"/>
              </a:rPr>
              <a:t>轨旁功能</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sp>
        <p:nvSpPr>
          <p:cNvPr id="24" name="TextBox 23"/>
          <p:cNvSpPr txBox="1"/>
          <p:nvPr/>
        </p:nvSpPr>
        <p:spPr>
          <a:xfrm>
            <a:off x="2477268" y="3681715"/>
            <a:ext cx="2857523" cy="461665"/>
          </a:xfrm>
          <a:prstGeom prst="rect">
            <a:avLst/>
          </a:prstGeom>
          <a:noFill/>
        </p:spPr>
        <p:txBody>
          <a:bodyPr wrap="square" rtlCol="0">
            <a:spAutoFit/>
          </a:bodyPr>
          <a:lstStyle/>
          <a:p>
            <a:pPr lvl="0">
              <a:defRPr/>
            </a:pPr>
            <a:r>
              <a:rPr lang="en-US" altLang="zh-CN" sz="2400" b="1" kern="0" dirty="0" smtClean="0">
                <a:latin typeface="Times New Roman" pitchFamily="18" charset="0"/>
                <a:ea typeface="宋体"/>
                <a:cs typeface="Times New Roman" pitchFamily="18" charset="0"/>
              </a:rPr>
              <a:t>ATP/ATO</a:t>
            </a:r>
            <a:r>
              <a:rPr lang="zh-CN" altLang="en-US" sz="2400" b="1" kern="0" dirty="0" smtClean="0">
                <a:latin typeface="Times New Roman" pitchFamily="18" charset="0"/>
                <a:ea typeface="宋体"/>
                <a:cs typeface="Times New Roman" pitchFamily="18" charset="0"/>
              </a:rPr>
              <a:t>传输功能</a:t>
            </a:r>
            <a:endParaRPr lang="zh-CN" altLang="en-US" sz="2400" b="1" kern="0" dirty="0">
              <a:latin typeface="Times New Roman" pitchFamily="18" charset="0"/>
              <a:ea typeface="宋体"/>
              <a:cs typeface="Times New Roman" pitchFamily="18" charset="0"/>
            </a:endParaRPr>
          </a:p>
        </p:txBody>
      </p:sp>
      <p:sp>
        <p:nvSpPr>
          <p:cNvPr id="25" name="TextBox 24"/>
          <p:cNvSpPr txBox="1"/>
          <p:nvPr/>
        </p:nvSpPr>
        <p:spPr>
          <a:xfrm>
            <a:off x="2477268" y="4467533"/>
            <a:ext cx="2857523" cy="461665"/>
          </a:xfrm>
          <a:prstGeom prst="rect">
            <a:avLst/>
          </a:prstGeom>
          <a:noFill/>
        </p:spPr>
        <p:txBody>
          <a:bodyPr wrap="square" rtlCol="0">
            <a:spAutoFit/>
          </a:bodyPr>
          <a:lstStyle/>
          <a:p>
            <a:pPr lvl="0">
              <a:defRPr/>
            </a:pPr>
            <a:r>
              <a:rPr lang="en-US" altLang="zh-CN" sz="2400" b="1" kern="0" dirty="0" smtClean="0">
                <a:latin typeface="Times New Roman" pitchFamily="18" charset="0"/>
                <a:ea typeface="宋体"/>
                <a:cs typeface="Times New Roman" pitchFamily="18" charset="0"/>
              </a:rPr>
              <a:t>ATP/ATO</a:t>
            </a:r>
            <a:r>
              <a:rPr lang="zh-CN" altLang="en-US" sz="2400" b="1" kern="0" dirty="0" smtClean="0">
                <a:latin typeface="Times New Roman" pitchFamily="18" charset="0"/>
                <a:ea typeface="宋体"/>
                <a:cs typeface="Times New Roman" pitchFamily="18" charset="0"/>
              </a:rPr>
              <a:t>车载功能</a:t>
            </a:r>
            <a:endParaRPr lang="zh-CN" altLang="en-US" sz="2400" b="1" kern="0" dirty="0">
              <a:latin typeface="Times New Roman" pitchFamily="18" charset="0"/>
              <a:ea typeface="宋体"/>
              <a:cs typeface="Times New Roman" pitchFamily="18" charset="0"/>
            </a:endParaRPr>
          </a:p>
        </p:txBody>
      </p:sp>
      <p:grpSp>
        <p:nvGrpSpPr>
          <p:cNvPr id="26" name="组合 25"/>
          <p:cNvGrpSpPr/>
          <p:nvPr/>
        </p:nvGrpSpPr>
        <p:grpSpPr>
          <a:xfrm>
            <a:off x="691318" y="1242996"/>
            <a:ext cx="2943674" cy="461665"/>
            <a:chOff x="548443" y="1281397"/>
            <a:chExt cx="2943674" cy="461665"/>
          </a:xfrm>
        </p:grpSpPr>
        <p:sp>
          <p:nvSpPr>
            <p:cNvPr id="27" name="燕尾形 26"/>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977070" y="1281397"/>
              <a:ext cx="2515047" cy="461665"/>
            </a:xfrm>
            <a:prstGeom prst="rect">
              <a:avLst/>
            </a:prstGeom>
          </p:spPr>
          <p:txBody>
            <a:bodyPr wrap="none">
              <a:spAutoFit/>
            </a:bodyPr>
            <a:lstStyle/>
            <a:p>
              <a:pPr lvl="0"/>
              <a:r>
                <a:rPr lang="en-US" altLang="zh-CN" sz="2400" b="1" dirty="0" smtClean="0"/>
                <a:t>1</a:t>
              </a:r>
              <a:r>
                <a:rPr lang="zh-CN" altLang="en-US" sz="2400" b="1" dirty="0" smtClean="0"/>
                <a:t>、</a:t>
              </a:r>
              <a:r>
                <a:rPr lang="en-US" altLang="zh-CN" sz="2400" b="1" dirty="0" smtClean="0">
                  <a:solidFill>
                    <a:srgbClr val="333399"/>
                  </a:solidFill>
                  <a:latin typeface="Times New Roman" pitchFamily="18" charset="0"/>
                  <a:cs typeface="Times New Roman" pitchFamily="18" charset="0"/>
                </a:rPr>
                <a:t>ATC</a:t>
              </a:r>
              <a:r>
                <a:rPr lang="zh-CN" altLang="en-US" sz="2400" b="1" dirty="0" smtClean="0">
                  <a:solidFill>
                    <a:srgbClr val="333399"/>
                  </a:solidFill>
                  <a:latin typeface="Times New Roman" pitchFamily="18" charset="0"/>
                  <a:cs typeface="Times New Roman" pitchFamily="18" charset="0"/>
                </a:rPr>
                <a:t>系统功能</a:t>
              </a:r>
              <a:endParaRPr lang="zh-CN" altLang="en-US" sz="2400" b="1" dirty="0" smtClean="0">
                <a:solidFill>
                  <a:srgbClr val="333399"/>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0-#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animBg="1"/>
      <p:bldP spid="20" grpId="0"/>
      <p:bldP spid="21" grpId="0" animBg="1"/>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886334"/>
            <a:ext cx="12241213" cy="2314566"/>
          </a:xfrm>
          <a:prstGeom prst="rect">
            <a:avLst/>
          </a:prstGeom>
          <a:solidFill>
            <a:schemeClr val="accent1"/>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4398" tIns="62199" rIns="124398" bIns="62199" rtlCol="0" anchor="ctr"/>
          <a:lstStyle/>
          <a:p>
            <a:pPr algn="ctr"/>
            <a:endParaRPr lang="zh-CN" altLang="en-US"/>
          </a:p>
        </p:txBody>
      </p:sp>
      <p:sp>
        <p:nvSpPr>
          <p:cNvPr id="6" name="TextBox 7"/>
          <p:cNvSpPr txBox="1">
            <a:spLocks noChangeArrowheads="1"/>
          </p:cNvSpPr>
          <p:nvPr/>
        </p:nvSpPr>
        <p:spPr bwMode="auto">
          <a:xfrm>
            <a:off x="1119946" y="2100252"/>
            <a:ext cx="9826974" cy="1061767"/>
          </a:xfrm>
          <a:prstGeom prst="rect">
            <a:avLst/>
          </a:prstGeom>
          <a:noFill/>
          <a:ln w="9525">
            <a:noFill/>
            <a:miter lim="800000"/>
            <a:headEnd/>
            <a:tailEnd/>
          </a:ln>
        </p:spPr>
        <p:txBody>
          <a:bodyPr lIns="124398" tIns="62199" rIns="124398" bIns="62199">
            <a:spAutoFit/>
          </a:bodyPr>
          <a:lstStyle/>
          <a:p>
            <a:pPr marL="466493" indent="-466493" algn="ctr">
              <a:lnSpc>
                <a:spcPts val="7346"/>
              </a:lnSpc>
              <a:spcBef>
                <a:spcPct val="0"/>
              </a:spcBef>
              <a:defRPr/>
            </a:pPr>
            <a:r>
              <a:rPr lang="zh-CN" altLang="en-US" sz="4000" b="1" dirty="0" smtClean="0">
                <a:solidFill>
                  <a:schemeClr val="accent1">
                    <a:lumMod val="75000"/>
                  </a:schemeClr>
                </a:solidFill>
                <a:effectLst>
                  <a:outerShdw blurRad="38100" dist="38100" dir="2700000" algn="tl">
                    <a:srgbClr val="C0C0C0"/>
                  </a:outerShdw>
                </a:effectLst>
                <a:latin typeface="Arial" pitchFamily="34" charset="0"/>
                <a:ea typeface="黑体" pitchFamily="49" charset="-122"/>
              </a:rPr>
              <a:t>第五章  列车自动控制系统</a:t>
            </a:r>
            <a:endParaRPr lang="zh-CN" altLang="en-US" sz="4000" b="1" dirty="0">
              <a:solidFill>
                <a:schemeClr val="accent1">
                  <a:lumMod val="75000"/>
                </a:schemeClr>
              </a:solidFill>
              <a:effectLst>
                <a:outerShdw blurRad="38100" dist="38100" dir="2700000" algn="tl">
                  <a:srgbClr val="C0C0C0"/>
                </a:outerShdw>
              </a:effectLst>
              <a:latin typeface="Arial" pitchFamily="34" charset="0"/>
              <a:ea typeface="黑体" pitchFamily="49" charset="-122"/>
            </a:endParaRPr>
          </a:p>
        </p:txBody>
      </p:sp>
      <p:sp>
        <p:nvSpPr>
          <p:cNvPr id="8" name="Rectangle 9"/>
          <p:cNvSpPr>
            <a:spLocks noChangeArrowheads="1"/>
          </p:cNvSpPr>
          <p:nvPr/>
        </p:nvSpPr>
        <p:spPr bwMode="auto">
          <a:xfrm>
            <a:off x="2048640" y="3171822"/>
            <a:ext cx="7786742" cy="1313498"/>
          </a:xfrm>
          <a:prstGeom prst="rect">
            <a:avLst/>
          </a:prstGeom>
          <a:noFill/>
          <a:ln w="9525">
            <a:noFill/>
            <a:miter lim="800000"/>
            <a:headEnd/>
            <a:tailEnd/>
          </a:ln>
        </p:spPr>
        <p:txBody>
          <a:bodyPr wrap="none" lIns="124398" tIns="62199" rIns="124398" bIns="62199" anchor="ctr"/>
          <a:lstStyle/>
          <a:p>
            <a:pPr algn="ctr">
              <a:lnSpc>
                <a:spcPct val="100000"/>
              </a:lnSpc>
              <a:spcBef>
                <a:spcPct val="0"/>
              </a:spcBef>
              <a:buClrTx/>
              <a:buFontTx/>
              <a:buNone/>
            </a:pPr>
            <a:r>
              <a:rPr lang="en-US" altLang="zh-CN" sz="3800" b="1" dirty="0" smtClean="0">
                <a:solidFill>
                  <a:srgbClr val="000000"/>
                </a:solidFill>
                <a:latin typeface="华文新魏" pitchFamily="2" charset="-122"/>
                <a:ea typeface="华文新魏" pitchFamily="2" charset="-122"/>
              </a:rPr>
              <a:t>5.1  </a:t>
            </a:r>
            <a:r>
              <a:rPr lang="zh-CN" altLang="en-US" sz="3800" b="1" dirty="0" smtClean="0">
                <a:solidFill>
                  <a:srgbClr val="000000"/>
                </a:solidFill>
                <a:latin typeface="华文新魏" pitchFamily="2" charset="-122"/>
                <a:ea typeface="华文新魏" pitchFamily="2" charset="-122"/>
              </a:rPr>
              <a:t>综述</a:t>
            </a:r>
            <a:endParaRPr lang="zh-CN" altLang="en-US" sz="3800" dirty="0">
              <a:solidFill>
                <a:srgbClr val="000000"/>
              </a:solidFill>
              <a:latin typeface="华文新魏" pitchFamily="2" charset="-122"/>
              <a:ea typeface="华文新魏" pitchFamily="2" charset="-122"/>
            </a:endParaRPr>
          </a:p>
        </p:txBody>
      </p:sp>
      <p:pic>
        <p:nvPicPr>
          <p:cNvPr id="46081" name="Picture 1" descr="C:\Users\Administrator\Desktop\地铁1号线照片\640584187408679230.jpg"/>
          <p:cNvPicPr>
            <a:picLocks noChangeAspect="1" noChangeArrowheads="1"/>
          </p:cNvPicPr>
          <p:nvPr/>
        </p:nvPicPr>
        <p:blipFill>
          <a:blip r:embed="rId3" cstate="print"/>
          <a:srcRect/>
          <a:stretch>
            <a:fillRect/>
          </a:stretch>
        </p:blipFill>
        <p:spPr bwMode="auto">
          <a:xfrm>
            <a:off x="262690" y="5100648"/>
            <a:ext cx="3714776" cy="1797704"/>
          </a:xfrm>
          <a:prstGeom prst="rect">
            <a:avLst/>
          </a:prstGeom>
          <a:ln>
            <a:noFill/>
          </a:ln>
          <a:effectLst>
            <a:outerShdw blurRad="292100" dist="139700" dir="2700000" algn="tl" rotWithShape="0">
              <a:srgbClr val="333333">
                <a:alpha val="65000"/>
              </a:srgbClr>
            </a:outerShdw>
          </a:effectLst>
        </p:spPr>
      </p:pic>
      <p:pic>
        <p:nvPicPr>
          <p:cNvPr id="46082" name="Picture 2" descr="C:\Users\Administrator\Desktop\地铁1号线照片\728606857355816833.jpg"/>
          <p:cNvPicPr>
            <a:picLocks noChangeAspect="1" noChangeArrowheads="1"/>
          </p:cNvPicPr>
          <p:nvPr/>
        </p:nvPicPr>
        <p:blipFill>
          <a:blip r:embed="rId4"/>
          <a:srcRect/>
          <a:stretch>
            <a:fillRect/>
          </a:stretch>
        </p:blipFill>
        <p:spPr bwMode="auto">
          <a:xfrm>
            <a:off x="4191780" y="5100648"/>
            <a:ext cx="3857652" cy="1814500"/>
          </a:xfrm>
          <a:prstGeom prst="rect">
            <a:avLst/>
          </a:prstGeom>
          <a:ln>
            <a:noFill/>
          </a:ln>
          <a:effectLst>
            <a:outerShdw blurRad="292100" dist="139700" dir="2700000" algn="tl" rotWithShape="0">
              <a:srgbClr val="333333">
                <a:alpha val="65000"/>
              </a:srgbClr>
            </a:outerShdw>
          </a:effectLst>
        </p:spPr>
      </p:pic>
      <p:pic>
        <p:nvPicPr>
          <p:cNvPr id="46083" name="Picture 3" descr="C:\Users\Administrator\AppData\Roaming\Tencent\Users\603359521\QQ\WinTemp\RichOle\N7~6Z6}]4[LR(G]`L{7EQPA.png"/>
          <p:cNvPicPr>
            <a:picLocks noChangeAspect="1" noChangeArrowheads="1"/>
          </p:cNvPicPr>
          <p:nvPr/>
        </p:nvPicPr>
        <p:blipFill>
          <a:blip r:embed="rId5"/>
          <a:srcRect/>
          <a:stretch>
            <a:fillRect/>
          </a:stretch>
        </p:blipFill>
        <p:spPr bwMode="auto">
          <a:xfrm>
            <a:off x="8263746" y="5100648"/>
            <a:ext cx="3714776" cy="1822376"/>
          </a:xfrm>
          <a:prstGeom prst="rect">
            <a:avLst/>
          </a:prstGeom>
          <a:ln>
            <a:noFill/>
          </a:ln>
          <a:effectLst>
            <a:outerShdw blurRad="292100" dist="139700" dir="2700000" algn="tl" rotWithShape="0">
              <a:srgbClr val="333333">
                <a:alpha val="65000"/>
              </a:srgbClr>
            </a:outerShdw>
          </a:effectLst>
        </p:spPr>
      </p:pic>
      <p:pic>
        <p:nvPicPr>
          <p:cNvPr id="60418" name="Picture 2" descr="C:\Users\Administrator\Desktop\信号基础课程材料\微信图片_20181220141801.png"/>
          <p:cNvPicPr>
            <a:picLocks noChangeAspect="1" noChangeArrowheads="1"/>
          </p:cNvPicPr>
          <p:nvPr/>
        </p:nvPicPr>
        <p:blipFill>
          <a:blip r:embed="rId6" cstate="print"/>
          <a:srcRect/>
          <a:stretch>
            <a:fillRect/>
          </a:stretch>
        </p:blipFill>
        <p:spPr bwMode="auto">
          <a:xfrm>
            <a:off x="119814" y="314302"/>
            <a:ext cx="4643470" cy="1032797"/>
          </a:xfrm>
          <a:prstGeom prst="rect">
            <a:avLst/>
          </a:prstGeom>
          <a:noFill/>
        </p:spPr>
      </p:pic>
    </p:spTree>
    <p:extLst>
      <p:ext uri="{BB962C8B-B14F-4D97-AF65-F5344CB8AC3E}">
        <p14:creationId xmlns="" xmlns:p14="http://schemas.microsoft.com/office/powerpoint/2010/main" val="3900865189"/>
      </p:ext>
    </p:extLst>
  </p:cSld>
  <p:clrMapOvr>
    <a:masterClrMapping/>
  </p:clrMapOvr>
  <mc:AlternateContent xmlns:mc="http://schemas.openxmlformats.org/markup-compatibility/2006">
    <mc:Choice xmlns="" xmlns:p14="http://schemas.microsoft.com/office/powerpoint/2010/main" Requires="p14">
      <p:transition p14:dur="250" advClick="0">
        <p:fade/>
      </p:transition>
    </mc:Choice>
    <mc:Fallback>
      <p:transition advClick="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4177429" cy="987387"/>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二、</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系统功能</a:t>
            </a:r>
            <a:r>
              <a:rPr lang="zh-CN" altLang="en-US" sz="2800" b="1" dirty="0" smtClean="0">
                <a:solidFill>
                  <a:srgbClr val="0070C0"/>
                </a:solidFill>
                <a:latin typeface="微软雅黑" pitchFamily="34" charset="-122"/>
                <a:ea typeface="微软雅黑" pitchFamily="34" charset="-122"/>
              </a:rPr>
              <a:t>与作用</a:t>
            </a:r>
          </a:p>
          <a:p>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2943674" cy="461665"/>
            <a:chOff x="548443" y="1281397"/>
            <a:chExt cx="2943674"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2515047" cy="461665"/>
            </a:xfrm>
            <a:prstGeom prst="rect">
              <a:avLst/>
            </a:prstGeom>
          </p:spPr>
          <p:txBody>
            <a:bodyPr wrap="none">
              <a:spAutoFit/>
            </a:bodyPr>
            <a:lstStyle/>
            <a:p>
              <a:pPr lvl="0"/>
              <a:r>
                <a:rPr lang="en-US" altLang="zh-CN" sz="2400" b="1" dirty="0" smtClean="0"/>
                <a:t>2</a:t>
              </a:r>
              <a:r>
                <a:rPr lang="zh-CN" altLang="en-US" sz="2400" b="1" dirty="0" smtClean="0"/>
                <a:t>、</a:t>
              </a:r>
              <a:r>
                <a:rPr lang="en-US" altLang="zh-CN" sz="2400" b="1" dirty="0" smtClean="0">
                  <a:solidFill>
                    <a:srgbClr val="333399"/>
                  </a:solidFill>
                  <a:latin typeface="Times New Roman" pitchFamily="18" charset="0"/>
                  <a:cs typeface="Times New Roman" pitchFamily="18" charset="0"/>
                </a:rPr>
                <a:t>ATC</a:t>
              </a:r>
              <a:r>
                <a:rPr lang="zh-CN" altLang="en-US" sz="2400" b="1" dirty="0" smtClean="0">
                  <a:solidFill>
                    <a:srgbClr val="333399"/>
                  </a:solidFill>
                  <a:latin typeface="Times New Roman" pitchFamily="18" charset="0"/>
                  <a:cs typeface="Times New Roman" pitchFamily="18" charset="0"/>
                </a:rPr>
                <a:t>系统作用</a:t>
              </a:r>
              <a:endParaRPr lang="zh-CN" altLang="en-US" sz="2400" b="1" dirty="0" smtClean="0">
                <a:solidFill>
                  <a:srgbClr val="333399"/>
                </a:solidFill>
                <a:latin typeface="Times New Roman" pitchFamily="18" charset="0"/>
                <a:cs typeface="Times New Roman" pitchFamily="18" charset="0"/>
              </a:endParaRPr>
            </a:p>
          </p:txBody>
        </p:sp>
      </p:grpSp>
      <p:sp>
        <p:nvSpPr>
          <p:cNvPr id="7" name="Rectangle 20"/>
          <p:cNvSpPr>
            <a:spLocks noChangeArrowheads="1"/>
          </p:cNvSpPr>
          <p:nvPr/>
        </p:nvSpPr>
        <p:spPr bwMode="auto">
          <a:xfrm>
            <a:off x="2334392" y="3250832"/>
            <a:ext cx="533400" cy="3200400"/>
          </a:xfrm>
          <a:prstGeom prst="rect">
            <a:avLst/>
          </a:prstGeom>
          <a:solidFill>
            <a:schemeClr val="accent4">
              <a:lumMod val="60000"/>
              <a:lumOff val="4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城</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市</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轨</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道</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交</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通</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点</a:t>
            </a:r>
          </a:p>
        </p:txBody>
      </p:sp>
      <p:grpSp>
        <p:nvGrpSpPr>
          <p:cNvPr id="8" name="组合 7"/>
          <p:cNvGrpSpPr/>
          <p:nvPr/>
        </p:nvGrpSpPr>
        <p:grpSpPr>
          <a:xfrm>
            <a:off x="2867792" y="3327032"/>
            <a:ext cx="609600" cy="2971800"/>
            <a:chOff x="1319186" y="3300434"/>
            <a:chExt cx="609600" cy="2971800"/>
          </a:xfrm>
        </p:grpSpPr>
        <p:sp>
          <p:nvSpPr>
            <p:cNvPr id="9" name="Line 26"/>
            <p:cNvSpPr>
              <a:spLocks noChangeShapeType="1"/>
            </p:cNvSpPr>
            <p:nvPr/>
          </p:nvSpPr>
          <p:spPr bwMode="auto">
            <a:xfrm>
              <a:off x="1623986" y="3300434"/>
              <a:ext cx="0" cy="2971800"/>
            </a:xfrm>
            <a:prstGeom prst="line">
              <a:avLst/>
            </a:prstGeom>
            <a:noFill/>
            <a:ln w="28575">
              <a:solidFill>
                <a:srgbClr val="006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28575">
                  <a:solidFill>
                    <a:sysClr val="windowText" lastClr="000000"/>
                  </a:solidFill>
                </a:ln>
                <a:solidFill>
                  <a:sysClr val="windowText" lastClr="000000"/>
                </a:solidFill>
                <a:effectLst/>
                <a:uLnTx/>
                <a:uFillTx/>
                <a:latin typeface="Times New Roman" pitchFamily="18" charset="0"/>
                <a:ea typeface="+mj-ea"/>
                <a:cs typeface="Times New Roman" pitchFamily="18" charset="0"/>
              </a:endParaRPr>
            </a:p>
          </p:txBody>
        </p:sp>
        <p:sp>
          <p:nvSpPr>
            <p:cNvPr id="10" name="Line 27"/>
            <p:cNvSpPr>
              <a:spLocks noChangeShapeType="1"/>
            </p:cNvSpPr>
            <p:nvPr/>
          </p:nvSpPr>
          <p:spPr bwMode="auto">
            <a:xfrm>
              <a:off x="1319186" y="4824434"/>
              <a:ext cx="609600" cy="0"/>
            </a:xfrm>
            <a:prstGeom prst="line">
              <a:avLst/>
            </a:prstGeom>
            <a:noFill/>
            <a:ln w="28575">
              <a:solidFill>
                <a:srgbClr val="006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28575">
                  <a:solidFill>
                    <a:sysClr val="windowText" lastClr="000000"/>
                  </a:solidFill>
                </a:ln>
                <a:solidFill>
                  <a:sysClr val="windowText" lastClr="000000"/>
                </a:solidFill>
                <a:effectLst/>
                <a:uLnTx/>
                <a:uFillTx/>
                <a:latin typeface="Times New Roman" pitchFamily="18" charset="0"/>
                <a:ea typeface="+mj-ea"/>
                <a:cs typeface="Times New Roman" pitchFamily="18" charset="0"/>
              </a:endParaRPr>
            </a:p>
          </p:txBody>
        </p:sp>
        <p:sp>
          <p:nvSpPr>
            <p:cNvPr id="11" name="Line 28"/>
            <p:cNvSpPr>
              <a:spLocks noChangeShapeType="1"/>
            </p:cNvSpPr>
            <p:nvPr/>
          </p:nvSpPr>
          <p:spPr bwMode="auto">
            <a:xfrm>
              <a:off x="1623986" y="3300434"/>
              <a:ext cx="304800" cy="0"/>
            </a:xfrm>
            <a:prstGeom prst="line">
              <a:avLst/>
            </a:prstGeom>
            <a:noFill/>
            <a:ln w="28575">
              <a:solidFill>
                <a:srgbClr val="006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28575">
                  <a:solidFill>
                    <a:sysClr val="windowText" lastClr="000000"/>
                  </a:solidFill>
                </a:ln>
                <a:solidFill>
                  <a:sysClr val="windowText" lastClr="000000"/>
                </a:solidFill>
                <a:effectLst/>
                <a:uLnTx/>
                <a:uFillTx/>
                <a:latin typeface="Times New Roman" pitchFamily="18" charset="0"/>
                <a:ea typeface="+mj-ea"/>
                <a:cs typeface="Times New Roman" pitchFamily="18" charset="0"/>
              </a:endParaRPr>
            </a:p>
          </p:txBody>
        </p:sp>
        <p:sp>
          <p:nvSpPr>
            <p:cNvPr id="12" name="Line 29"/>
            <p:cNvSpPr>
              <a:spLocks noChangeShapeType="1"/>
            </p:cNvSpPr>
            <p:nvPr/>
          </p:nvSpPr>
          <p:spPr bwMode="auto">
            <a:xfrm>
              <a:off x="1623986" y="4062434"/>
              <a:ext cx="304800" cy="0"/>
            </a:xfrm>
            <a:prstGeom prst="line">
              <a:avLst/>
            </a:prstGeom>
            <a:noFill/>
            <a:ln w="28575">
              <a:solidFill>
                <a:srgbClr val="006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28575">
                  <a:solidFill>
                    <a:sysClr val="windowText" lastClr="000000"/>
                  </a:solidFill>
                </a:ln>
                <a:solidFill>
                  <a:sysClr val="windowText" lastClr="000000"/>
                </a:solidFill>
                <a:effectLst/>
                <a:uLnTx/>
                <a:uFillTx/>
                <a:latin typeface="Times New Roman" pitchFamily="18" charset="0"/>
                <a:ea typeface="+mj-ea"/>
                <a:cs typeface="Times New Roman" pitchFamily="18" charset="0"/>
              </a:endParaRPr>
            </a:p>
          </p:txBody>
        </p:sp>
        <p:sp>
          <p:nvSpPr>
            <p:cNvPr id="13" name="Line 30"/>
            <p:cNvSpPr>
              <a:spLocks noChangeShapeType="1"/>
            </p:cNvSpPr>
            <p:nvPr/>
          </p:nvSpPr>
          <p:spPr bwMode="auto">
            <a:xfrm>
              <a:off x="1623986" y="5586434"/>
              <a:ext cx="304800" cy="0"/>
            </a:xfrm>
            <a:prstGeom prst="line">
              <a:avLst/>
            </a:prstGeom>
            <a:noFill/>
            <a:ln w="28575">
              <a:solidFill>
                <a:srgbClr val="006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28575">
                  <a:solidFill>
                    <a:sysClr val="windowText" lastClr="000000"/>
                  </a:solidFill>
                </a:ln>
                <a:solidFill>
                  <a:sysClr val="windowText" lastClr="000000"/>
                </a:solidFill>
                <a:effectLst/>
                <a:uLnTx/>
                <a:uFillTx/>
                <a:latin typeface="Times New Roman" pitchFamily="18" charset="0"/>
                <a:ea typeface="+mj-ea"/>
                <a:cs typeface="Times New Roman" pitchFamily="18" charset="0"/>
              </a:endParaRPr>
            </a:p>
          </p:txBody>
        </p:sp>
        <p:sp>
          <p:nvSpPr>
            <p:cNvPr id="14" name="Line 31"/>
            <p:cNvSpPr>
              <a:spLocks noChangeShapeType="1"/>
            </p:cNvSpPr>
            <p:nvPr/>
          </p:nvSpPr>
          <p:spPr bwMode="auto">
            <a:xfrm>
              <a:off x="1623986" y="6272234"/>
              <a:ext cx="304800" cy="0"/>
            </a:xfrm>
            <a:prstGeom prst="line">
              <a:avLst/>
            </a:prstGeom>
            <a:noFill/>
            <a:ln w="28575">
              <a:solidFill>
                <a:srgbClr val="006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28575">
                  <a:solidFill>
                    <a:sysClr val="windowText" lastClr="000000"/>
                  </a:solidFill>
                </a:ln>
                <a:solidFill>
                  <a:sysClr val="windowText" lastClr="000000"/>
                </a:solidFill>
                <a:effectLst/>
                <a:uLnTx/>
                <a:uFillTx/>
                <a:latin typeface="Times New Roman" pitchFamily="18" charset="0"/>
                <a:ea typeface="+mj-ea"/>
                <a:cs typeface="Times New Roman" pitchFamily="18" charset="0"/>
              </a:endParaRPr>
            </a:p>
          </p:txBody>
        </p:sp>
      </p:grpSp>
      <p:sp>
        <p:nvSpPr>
          <p:cNvPr id="15" name="AutoShape 32"/>
          <p:cNvSpPr>
            <a:spLocks noChangeArrowheads="1"/>
          </p:cNvSpPr>
          <p:nvPr/>
        </p:nvSpPr>
        <p:spPr bwMode="auto">
          <a:xfrm>
            <a:off x="5834854" y="4727196"/>
            <a:ext cx="1219200" cy="228600"/>
          </a:xfrm>
          <a:prstGeom prst="rightArrow">
            <a:avLst>
              <a:gd name="adj1" fmla="val 50000"/>
              <a:gd name="adj2" fmla="val 133333"/>
            </a:avLst>
          </a:prstGeom>
          <a:solidFill>
            <a:srgbClr val="4F81BD"/>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Times New Roman" pitchFamily="18" charset="0"/>
              <a:ea typeface="+mj-ea"/>
              <a:cs typeface="Times New Roman" pitchFamily="18" charset="0"/>
            </a:endParaRPr>
          </a:p>
        </p:txBody>
      </p:sp>
      <p:grpSp>
        <p:nvGrpSpPr>
          <p:cNvPr id="16" name="Group 33"/>
          <p:cNvGrpSpPr>
            <a:grpSpLocks/>
          </p:cNvGrpSpPr>
          <p:nvPr/>
        </p:nvGrpSpPr>
        <p:grpSpPr bwMode="auto">
          <a:xfrm>
            <a:off x="7335072" y="4169978"/>
            <a:ext cx="2571752" cy="1295400"/>
            <a:chOff x="3408" y="1968"/>
            <a:chExt cx="1620" cy="816"/>
          </a:xfrm>
          <a:solidFill>
            <a:srgbClr val="FF9900"/>
          </a:solidFill>
          <a:scene3d>
            <a:camera prst="orthographicFront">
              <a:rot lat="0" lon="0" rev="0"/>
            </a:camera>
            <a:lightRig rig="balanced" dir="t">
              <a:rot lat="0" lon="0" rev="8700000"/>
            </a:lightRig>
          </a:scene3d>
        </p:grpSpPr>
        <p:sp>
          <p:nvSpPr>
            <p:cNvPr id="17" name="Rectangle 34"/>
            <p:cNvSpPr>
              <a:spLocks noChangeArrowheads="1"/>
            </p:cNvSpPr>
            <p:nvPr/>
          </p:nvSpPr>
          <p:spPr bwMode="auto">
            <a:xfrm>
              <a:off x="3684" y="1968"/>
              <a:ext cx="1344" cy="288"/>
            </a:xfrm>
            <a:prstGeom prst="rect">
              <a:avLst/>
            </a:prstGeom>
            <a:solidFill>
              <a:schemeClr val="accent2"/>
            </a:solidFill>
            <a:ln w="9525">
              <a:noFill/>
              <a:miter lim="800000"/>
              <a:headEnd/>
              <a:tailEnd/>
            </a:ln>
            <a:effectLst>
              <a:outerShdw blurRad="44450" dist="27940" dir="5400000" algn="ctr">
                <a:srgbClr val="000000">
                  <a:alpha val="32000"/>
                </a:srgbClr>
              </a:outerShdw>
            </a:effectLst>
            <a:sp3d>
              <a:bevelT w="190500" h="38100"/>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保障行车安全</a:t>
              </a:r>
            </a:p>
          </p:txBody>
        </p:sp>
        <p:sp>
          <p:nvSpPr>
            <p:cNvPr id="18" name="Rectangle 35"/>
            <p:cNvSpPr>
              <a:spLocks noChangeArrowheads="1"/>
            </p:cNvSpPr>
            <p:nvPr/>
          </p:nvSpPr>
          <p:spPr bwMode="auto">
            <a:xfrm>
              <a:off x="3684" y="2496"/>
              <a:ext cx="1344" cy="288"/>
            </a:xfrm>
            <a:prstGeom prst="rect">
              <a:avLst/>
            </a:prstGeom>
            <a:solidFill>
              <a:schemeClr val="accent2"/>
            </a:solidFill>
            <a:ln w="9525">
              <a:noFill/>
              <a:miter lim="800000"/>
              <a:headEnd/>
              <a:tailEnd/>
            </a:ln>
            <a:effectLst>
              <a:outerShdw blurRad="44450" dist="27940" dir="5400000" algn="ctr">
                <a:srgbClr val="000000">
                  <a:alpha val="32000"/>
                </a:srgbClr>
              </a:outerShdw>
            </a:effectLst>
            <a:sp3d>
              <a:bevelT w="190500" h="38100"/>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提高运营效率</a:t>
              </a:r>
            </a:p>
          </p:txBody>
        </p:sp>
        <p:sp>
          <p:nvSpPr>
            <p:cNvPr id="19" name="AutoShape 36"/>
            <p:cNvSpPr>
              <a:spLocks/>
            </p:cNvSpPr>
            <p:nvPr/>
          </p:nvSpPr>
          <p:spPr bwMode="auto">
            <a:xfrm>
              <a:off x="3408" y="2064"/>
              <a:ext cx="48" cy="672"/>
            </a:xfrm>
            <a:prstGeom prst="leftBrace">
              <a:avLst>
                <a:gd name="adj1" fmla="val 116667"/>
                <a:gd name="adj2" fmla="val 50000"/>
              </a:avLst>
            </a:prstGeom>
            <a:grpFill/>
            <a:ln w="28575">
              <a:noFill/>
              <a:round/>
              <a:headEnd/>
              <a:tailEnd/>
            </a:ln>
            <a:effectLst>
              <a:outerShdw blurRad="44450" dist="27940" dir="5400000" algn="ctr">
                <a:srgbClr val="000000">
                  <a:alpha val="32000"/>
                </a:srgbClr>
              </a:outerShdw>
            </a:effectLst>
            <a:sp3d>
              <a:bevelT w="190500" h="381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grpSp>
      <p:sp>
        <p:nvSpPr>
          <p:cNvPr id="20" name="矩形 19"/>
          <p:cNvSpPr/>
          <p:nvPr/>
        </p:nvSpPr>
        <p:spPr>
          <a:xfrm>
            <a:off x="1834326" y="2028814"/>
            <a:ext cx="8358246" cy="830997"/>
          </a:xfrm>
          <a:prstGeom prst="rect">
            <a:avLst/>
          </a:prstGeom>
        </p:spPr>
        <p:txBody>
          <a:bodyPr wrap="square">
            <a:spAutoFit/>
          </a:bodyPr>
          <a:lstStyle/>
          <a:p>
            <a:r>
              <a:rPr lang="zh-CN" altLang="en-US" sz="2400" b="1" dirty="0" smtClean="0">
                <a:solidFill>
                  <a:srgbClr val="333399"/>
                </a:solidFill>
                <a:latin typeface="Times New Roman" pitchFamily="18" charset="0"/>
                <a:ea typeface="+mj-ea"/>
                <a:cs typeface="Times New Roman" pitchFamily="18" charset="0"/>
              </a:rPr>
              <a:t>        城市轨道交通的运营线路封闭，主要作业是运送旅客，运营线路不长，站与站之间的距离较短，列车以中低速行驶。</a:t>
            </a:r>
          </a:p>
        </p:txBody>
      </p:sp>
      <p:grpSp>
        <p:nvGrpSpPr>
          <p:cNvPr id="21" name="组合 20"/>
          <p:cNvGrpSpPr/>
          <p:nvPr/>
        </p:nvGrpSpPr>
        <p:grpSpPr>
          <a:xfrm>
            <a:off x="3477392" y="3169846"/>
            <a:ext cx="1981208" cy="3357586"/>
            <a:chOff x="1928786" y="3143248"/>
            <a:chExt cx="1981208" cy="3357586"/>
          </a:xfrm>
          <a:solidFill>
            <a:srgbClr val="1F497D">
              <a:lumMod val="75000"/>
            </a:srgbClr>
          </a:solidFill>
        </p:grpSpPr>
        <p:sp>
          <p:nvSpPr>
            <p:cNvPr id="22" name="Rectangle 21"/>
            <p:cNvSpPr>
              <a:spLocks noChangeArrowheads="1"/>
            </p:cNvSpPr>
            <p:nvPr/>
          </p:nvSpPr>
          <p:spPr bwMode="auto">
            <a:xfrm>
              <a:off x="1928786" y="6119834"/>
              <a:ext cx="1981200" cy="381000"/>
            </a:xfrm>
            <a:prstGeom prst="rect">
              <a:avLst/>
            </a:prstGeom>
            <a:solidFill>
              <a:schemeClr val="accent2"/>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运送旅客</a:t>
              </a:r>
            </a:p>
          </p:txBody>
        </p:sp>
        <p:sp>
          <p:nvSpPr>
            <p:cNvPr id="23" name="Rectangle 23"/>
            <p:cNvSpPr>
              <a:spLocks noChangeArrowheads="1"/>
            </p:cNvSpPr>
            <p:nvPr/>
          </p:nvSpPr>
          <p:spPr bwMode="auto">
            <a:xfrm>
              <a:off x="1928786" y="3910034"/>
              <a:ext cx="1981200" cy="381000"/>
            </a:xfrm>
            <a:prstGeom prst="rect">
              <a:avLst/>
            </a:prstGeom>
            <a:solidFill>
              <a:schemeClr val="accent4">
                <a:lumMod val="20000"/>
                <a:lumOff val="8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线路不长</a:t>
              </a:r>
            </a:p>
          </p:txBody>
        </p:sp>
        <p:sp>
          <p:nvSpPr>
            <p:cNvPr id="24" name="Rectangle 24"/>
            <p:cNvSpPr>
              <a:spLocks noChangeArrowheads="1"/>
            </p:cNvSpPr>
            <p:nvPr/>
          </p:nvSpPr>
          <p:spPr bwMode="auto">
            <a:xfrm>
              <a:off x="1928786" y="4672034"/>
              <a:ext cx="1981200" cy="381000"/>
            </a:xfrm>
            <a:prstGeom prst="rect">
              <a:avLst/>
            </a:prstGeom>
            <a:solidFill>
              <a:schemeClr val="bg2">
                <a:lumMod val="9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站间距离较短</a:t>
              </a:r>
            </a:p>
          </p:txBody>
        </p:sp>
        <p:sp>
          <p:nvSpPr>
            <p:cNvPr id="25" name="Rectangle 25"/>
            <p:cNvSpPr>
              <a:spLocks noChangeArrowheads="1"/>
            </p:cNvSpPr>
            <p:nvPr/>
          </p:nvSpPr>
          <p:spPr bwMode="auto">
            <a:xfrm>
              <a:off x="1928786" y="5434034"/>
              <a:ext cx="1981200" cy="381000"/>
            </a:xfrm>
            <a:prstGeom prst="rect">
              <a:avLst/>
            </a:prstGeom>
            <a:solidFill>
              <a:schemeClr val="accent4">
                <a:lumMod val="20000"/>
                <a:lumOff val="8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以中低速运行</a:t>
              </a:r>
            </a:p>
          </p:txBody>
        </p:sp>
        <p:sp>
          <p:nvSpPr>
            <p:cNvPr id="26" name="Rectangle 23"/>
            <p:cNvSpPr>
              <a:spLocks noChangeArrowheads="1"/>
            </p:cNvSpPr>
            <p:nvPr/>
          </p:nvSpPr>
          <p:spPr bwMode="auto">
            <a:xfrm>
              <a:off x="1928794" y="3143248"/>
              <a:ext cx="1981200" cy="381000"/>
            </a:xfrm>
            <a:prstGeom prst="rect">
              <a:avLst/>
            </a:prstGeom>
            <a:solidFill>
              <a:schemeClr val="bg2">
                <a:lumMod val="9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运营线路封闭</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4177429" cy="987387"/>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二、</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系统功能</a:t>
            </a:r>
            <a:r>
              <a:rPr lang="zh-CN" altLang="en-US" sz="2800" b="1" dirty="0" smtClean="0">
                <a:solidFill>
                  <a:srgbClr val="0070C0"/>
                </a:solidFill>
                <a:latin typeface="微软雅黑" pitchFamily="34" charset="-122"/>
                <a:ea typeface="微软雅黑" pitchFamily="34" charset="-122"/>
              </a:rPr>
              <a:t>与作用</a:t>
            </a:r>
          </a:p>
          <a:p>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2943674" cy="461665"/>
            <a:chOff x="548443" y="1281397"/>
            <a:chExt cx="2943674"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2515047" cy="461665"/>
            </a:xfrm>
            <a:prstGeom prst="rect">
              <a:avLst/>
            </a:prstGeom>
          </p:spPr>
          <p:txBody>
            <a:bodyPr wrap="none">
              <a:spAutoFit/>
            </a:bodyPr>
            <a:lstStyle/>
            <a:p>
              <a:pPr lvl="0"/>
              <a:r>
                <a:rPr lang="en-US" altLang="zh-CN" sz="2400" b="1" dirty="0" smtClean="0"/>
                <a:t>2</a:t>
              </a:r>
              <a:r>
                <a:rPr lang="zh-CN" altLang="en-US" sz="2400" b="1" dirty="0" smtClean="0"/>
                <a:t>、</a:t>
              </a:r>
              <a:r>
                <a:rPr lang="en-US" altLang="zh-CN" sz="2400" b="1" dirty="0" smtClean="0">
                  <a:solidFill>
                    <a:srgbClr val="333399"/>
                  </a:solidFill>
                  <a:latin typeface="Times New Roman" pitchFamily="18" charset="0"/>
                  <a:cs typeface="Times New Roman" pitchFamily="18" charset="0"/>
                </a:rPr>
                <a:t>ATC</a:t>
              </a:r>
              <a:r>
                <a:rPr lang="zh-CN" altLang="en-US" sz="2400" b="1" dirty="0" smtClean="0">
                  <a:solidFill>
                    <a:srgbClr val="333399"/>
                  </a:solidFill>
                  <a:latin typeface="Times New Roman" pitchFamily="18" charset="0"/>
                  <a:cs typeface="Times New Roman" pitchFamily="18" charset="0"/>
                </a:rPr>
                <a:t>系统作用</a:t>
              </a:r>
              <a:endParaRPr lang="zh-CN" altLang="en-US" sz="2400" b="1" dirty="0" smtClean="0">
                <a:solidFill>
                  <a:srgbClr val="333399"/>
                </a:solidFill>
                <a:latin typeface="Times New Roman" pitchFamily="18" charset="0"/>
                <a:cs typeface="Times New Roman" pitchFamily="18" charset="0"/>
              </a:endParaRPr>
            </a:p>
          </p:txBody>
        </p:sp>
      </p:grpSp>
      <p:grpSp>
        <p:nvGrpSpPr>
          <p:cNvPr id="7" name="组合 6"/>
          <p:cNvGrpSpPr/>
          <p:nvPr/>
        </p:nvGrpSpPr>
        <p:grpSpPr>
          <a:xfrm>
            <a:off x="2048640" y="2243128"/>
            <a:ext cx="8358246" cy="2071702"/>
            <a:chOff x="285720" y="1285860"/>
            <a:chExt cx="8358246" cy="2972442"/>
          </a:xfrm>
        </p:grpSpPr>
        <p:sp>
          <p:nvSpPr>
            <p:cNvPr id="8" name="圆角矩形 7"/>
            <p:cNvSpPr/>
            <p:nvPr/>
          </p:nvSpPr>
          <p:spPr>
            <a:xfrm>
              <a:off x="285720" y="1879105"/>
              <a:ext cx="8358246" cy="2379197"/>
            </a:xfrm>
            <a:prstGeom prst="roundRect">
              <a:avLst/>
            </a:prstGeom>
            <a:noFill/>
            <a:ln w="28575" cap="flat" cmpd="sng" algn="ctr">
              <a:solidFill>
                <a:srgbClr val="4BACC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9" name="圆角矩形 8"/>
            <p:cNvSpPr/>
            <p:nvPr/>
          </p:nvSpPr>
          <p:spPr>
            <a:xfrm>
              <a:off x="428596" y="1285860"/>
              <a:ext cx="2928958" cy="1000132"/>
            </a:xfrm>
            <a:prstGeom prst="roundRect">
              <a:avLst/>
            </a:prstGeom>
            <a:solidFill>
              <a:schemeClr val="accent4">
                <a:lumMod val="60000"/>
                <a:lumOff val="40000"/>
              </a:schemeClr>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10" name="TextBox 9"/>
            <p:cNvSpPr txBox="1"/>
            <p:nvPr/>
          </p:nvSpPr>
          <p:spPr>
            <a:xfrm>
              <a:off x="357158" y="1443455"/>
              <a:ext cx="3071834" cy="66238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1</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）保障行车安全</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sp>
          <p:nvSpPr>
            <p:cNvPr id="11" name="矩形 10"/>
            <p:cNvSpPr/>
            <p:nvPr/>
          </p:nvSpPr>
          <p:spPr>
            <a:xfrm>
              <a:off x="500034" y="2310840"/>
              <a:ext cx="8001056" cy="172221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ATP</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系统与列车的牵引制动系统一道控制列车运行速度，防止列车超速行驶。设备在故障情况下遵循故障导向安全原则，确保运营安全。</a:t>
              </a:r>
              <a:endPar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endParaRPr>
            </a:p>
          </p:txBody>
        </p:sp>
      </p:grpSp>
      <p:sp>
        <p:nvSpPr>
          <p:cNvPr id="12" name="Rectangle 15"/>
          <p:cNvSpPr>
            <a:spLocks noChangeArrowheads="1"/>
          </p:cNvSpPr>
          <p:nvPr/>
        </p:nvSpPr>
        <p:spPr bwMode="auto">
          <a:xfrm>
            <a:off x="2477268" y="5353066"/>
            <a:ext cx="2119314" cy="533400"/>
          </a:xfrm>
          <a:prstGeom prst="rect">
            <a:avLst/>
          </a:prstGeom>
          <a:solidFill>
            <a:srgbClr val="C0504D">
              <a:lumMod val="75000"/>
            </a:srgbClr>
          </a:solidFill>
          <a:ln w="9525">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rPr>
              <a:t>牵引制动系统</a:t>
            </a:r>
          </a:p>
        </p:txBody>
      </p:sp>
      <p:sp>
        <p:nvSpPr>
          <p:cNvPr id="13" name="AutoShape 16"/>
          <p:cNvSpPr>
            <a:spLocks noChangeArrowheads="1"/>
          </p:cNvSpPr>
          <p:nvPr/>
        </p:nvSpPr>
        <p:spPr bwMode="auto">
          <a:xfrm>
            <a:off x="4958534" y="5457838"/>
            <a:ext cx="804882" cy="323848"/>
          </a:xfrm>
          <a:prstGeom prst="rightArrow">
            <a:avLst>
              <a:gd name="adj1" fmla="val 50000"/>
              <a:gd name="adj2" fmla="val 75000"/>
            </a:avLst>
          </a:prstGeom>
          <a:solidFill>
            <a:srgbClr val="FF9900"/>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Times New Roman" pitchFamily="18" charset="0"/>
              <a:ea typeface="+mj-ea"/>
              <a:cs typeface="Times New Roman" pitchFamily="18" charset="0"/>
            </a:endParaRPr>
          </a:p>
        </p:txBody>
      </p:sp>
      <p:sp>
        <p:nvSpPr>
          <p:cNvPr id="14" name="AutoShape 17"/>
          <p:cNvSpPr>
            <a:spLocks/>
          </p:cNvSpPr>
          <p:nvPr/>
        </p:nvSpPr>
        <p:spPr bwMode="auto">
          <a:xfrm>
            <a:off x="5972968" y="5029210"/>
            <a:ext cx="147638" cy="1214446"/>
          </a:xfrm>
          <a:prstGeom prst="leftBrace">
            <a:avLst>
              <a:gd name="adj1" fmla="val 100000"/>
              <a:gd name="adj2" fmla="val 50000"/>
            </a:avLst>
          </a:prstGeom>
          <a:noFill/>
          <a:ln w="28575">
            <a:solidFill>
              <a:srgbClr val="006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Times New Roman" pitchFamily="18" charset="0"/>
              <a:ea typeface="+mj-ea"/>
              <a:cs typeface="Times New Roman" pitchFamily="18" charset="0"/>
            </a:endParaRPr>
          </a:p>
        </p:txBody>
      </p:sp>
      <p:sp>
        <p:nvSpPr>
          <p:cNvPr id="15" name="Rectangle 18"/>
          <p:cNvSpPr>
            <a:spLocks noChangeArrowheads="1"/>
          </p:cNvSpPr>
          <p:nvPr/>
        </p:nvSpPr>
        <p:spPr bwMode="auto">
          <a:xfrm>
            <a:off x="6549234" y="4957772"/>
            <a:ext cx="3252830" cy="381000"/>
          </a:xfrm>
          <a:prstGeom prst="rect">
            <a:avLst/>
          </a:prstGeom>
          <a:solidFill>
            <a:schemeClr val="accent4">
              <a:lumMod val="60000"/>
              <a:lumOff val="40000"/>
            </a:schemeClr>
          </a:solidFill>
          <a:ln w="9525">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防止列车超速</a:t>
            </a:r>
          </a:p>
        </p:txBody>
      </p:sp>
      <p:sp>
        <p:nvSpPr>
          <p:cNvPr id="16" name="Rectangle 19"/>
          <p:cNvSpPr>
            <a:spLocks noChangeArrowheads="1"/>
          </p:cNvSpPr>
          <p:nvPr/>
        </p:nvSpPr>
        <p:spPr bwMode="auto">
          <a:xfrm>
            <a:off x="6582552" y="5862656"/>
            <a:ext cx="3252830" cy="381000"/>
          </a:xfrm>
          <a:prstGeom prst="rect">
            <a:avLst/>
          </a:prstGeom>
          <a:solidFill>
            <a:schemeClr val="accent4">
              <a:lumMod val="60000"/>
              <a:lumOff val="40000"/>
            </a:schemeClr>
          </a:solidFill>
          <a:ln w="9525">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遵循故障导向安全原则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4177429" cy="987387"/>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二、</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系统功能</a:t>
            </a:r>
            <a:r>
              <a:rPr lang="zh-CN" altLang="en-US" sz="2800" b="1" dirty="0" smtClean="0">
                <a:solidFill>
                  <a:srgbClr val="0070C0"/>
                </a:solidFill>
                <a:latin typeface="微软雅黑" pitchFamily="34" charset="-122"/>
                <a:ea typeface="微软雅黑" pitchFamily="34" charset="-122"/>
              </a:rPr>
              <a:t>与作用</a:t>
            </a:r>
          </a:p>
          <a:p>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2943674" cy="461665"/>
            <a:chOff x="548443" y="1281397"/>
            <a:chExt cx="2943674"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2515047" cy="461665"/>
            </a:xfrm>
            <a:prstGeom prst="rect">
              <a:avLst/>
            </a:prstGeom>
          </p:spPr>
          <p:txBody>
            <a:bodyPr wrap="none">
              <a:spAutoFit/>
            </a:bodyPr>
            <a:lstStyle/>
            <a:p>
              <a:pPr lvl="0"/>
              <a:r>
                <a:rPr lang="en-US" altLang="zh-CN" sz="2400" b="1" dirty="0" smtClean="0"/>
                <a:t>2</a:t>
              </a:r>
              <a:r>
                <a:rPr lang="zh-CN" altLang="en-US" sz="2400" b="1" dirty="0" smtClean="0"/>
                <a:t>、</a:t>
              </a:r>
              <a:r>
                <a:rPr lang="en-US" altLang="zh-CN" sz="2400" b="1" dirty="0" smtClean="0">
                  <a:solidFill>
                    <a:srgbClr val="333399"/>
                  </a:solidFill>
                  <a:latin typeface="Times New Roman" pitchFamily="18" charset="0"/>
                  <a:cs typeface="Times New Roman" pitchFamily="18" charset="0"/>
                </a:rPr>
                <a:t>ATC</a:t>
              </a:r>
              <a:r>
                <a:rPr lang="zh-CN" altLang="en-US" sz="2400" b="1" dirty="0" smtClean="0">
                  <a:solidFill>
                    <a:srgbClr val="333399"/>
                  </a:solidFill>
                  <a:latin typeface="Times New Roman" pitchFamily="18" charset="0"/>
                  <a:cs typeface="Times New Roman" pitchFamily="18" charset="0"/>
                </a:rPr>
                <a:t>系统作用</a:t>
              </a:r>
              <a:endParaRPr lang="zh-CN" altLang="en-US" sz="2400" b="1" dirty="0" smtClean="0">
                <a:solidFill>
                  <a:srgbClr val="333399"/>
                </a:solidFill>
                <a:latin typeface="Times New Roman" pitchFamily="18" charset="0"/>
                <a:cs typeface="Times New Roman" pitchFamily="18" charset="0"/>
              </a:endParaRPr>
            </a:p>
          </p:txBody>
        </p:sp>
      </p:grpSp>
      <p:grpSp>
        <p:nvGrpSpPr>
          <p:cNvPr id="7" name="组合 6"/>
          <p:cNvGrpSpPr/>
          <p:nvPr/>
        </p:nvGrpSpPr>
        <p:grpSpPr>
          <a:xfrm>
            <a:off x="1834326" y="1885938"/>
            <a:ext cx="8429684" cy="2357454"/>
            <a:chOff x="285720" y="1285860"/>
            <a:chExt cx="8429684" cy="3382434"/>
          </a:xfrm>
        </p:grpSpPr>
        <p:sp>
          <p:nvSpPr>
            <p:cNvPr id="8" name="圆角矩形 7"/>
            <p:cNvSpPr/>
            <p:nvPr/>
          </p:nvSpPr>
          <p:spPr>
            <a:xfrm>
              <a:off x="285720" y="1879105"/>
              <a:ext cx="8429684" cy="2789189"/>
            </a:xfrm>
            <a:prstGeom prst="roundRect">
              <a:avLst/>
            </a:prstGeom>
            <a:noFill/>
            <a:ln w="28575" cap="flat" cmpd="sng" algn="ctr">
              <a:solidFill>
                <a:srgbClr val="4BACC6">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9" name="圆角矩形 8"/>
            <p:cNvSpPr/>
            <p:nvPr/>
          </p:nvSpPr>
          <p:spPr>
            <a:xfrm>
              <a:off x="428596" y="1285860"/>
              <a:ext cx="2928958" cy="1000132"/>
            </a:xfrm>
            <a:prstGeom prst="roundRect">
              <a:avLst/>
            </a:prstGeom>
            <a:solidFill>
              <a:schemeClr val="accent4">
                <a:lumMod val="60000"/>
                <a:lumOff val="40000"/>
              </a:schemeClr>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10" name="TextBox 9"/>
            <p:cNvSpPr txBox="1"/>
            <p:nvPr/>
          </p:nvSpPr>
          <p:spPr>
            <a:xfrm>
              <a:off x="357158" y="1443455"/>
              <a:ext cx="2857520" cy="66238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2</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）提高运营效率</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sp>
          <p:nvSpPr>
            <p:cNvPr id="11" name="矩形 10"/>
            <p:cNvSpPr/>
            <p:nvPr/>
          </p:nvSpPr>
          <p:spPr>
            <a:xfrm>
              <a:off x="500034" y="2310840"/>
              <a:ext cx="8072494" cy="225212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列车自动控制系统能实现列车自动驾驶，列车根据运营计划自动完成运营作业，可以有效减少驾驶员、调度和车站人员的工作强度，确保列车正点运营，有效提高运营作业效率。</a:t>
              </a:r>
              <a:endPar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endParaRPr>
            </a:p>
          </p:txBody>
        </p:sp>
      </p:grpSp>
      <p:pic>
        <p:nvPicPr>
          <p:cNvPr id="12" name="Picture 2" descr="d:\360浏览器\360\360se\360se6\User Data\temp\20131125151842-901214179.jpg"/>
          <p:cNvPicPr>
            <a:picLocks noChangeAspect="1" noChangeArrowheads="1"/>
          </p:cNvPicPr>
          <p:nvPr/>
        </p:nvPicPr>
        <p:blipFill>
          <a:blip r:embed="rId2"/>
          <a:srcRect b="6525"/>
          <a:stretch>
            <a:fillRect/>
          </a:stretch>
        </p:blipFill>
        <p:spPr bwMode="auto">
          <a:xfrm>
            <a:off x="1977202" y="4314830"/>
            <a:ext cx="8253466" cy="21431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4"/>
          <p:cNvGrpSpPr/>
          <p:nvPr/>
        </p:nvGrpSpPr>
        <p:grpSpPr>
          <a:xfrm>
            <a:off x="1334260" y="2100252"/>
            <a:ext cx="10072758" cy="1428760"/>
            <a:chOff x="428596" y="1714488"/>
            <a:chExt cx="8215370" cy="1428760"/>
          </a:xfrm>
        </p:grpSpPr>
        <p:sp>
          <p:nvSpPr>
            <p:cNvPr id="4" name="Rectangle 1"/>
            <p:cNvSpPr>
              <a:spLocks noChangeArrowheads="1"/>
            </p:cNvSpPr>
            <p:nvPr/>
          </p:nvSpPr>
          <p:spPr bwMode="auto">
            <a:xfrm>
              <a:off x="428597" y="1800043"/>
              <a:ext cx="8072493"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defRPr/>
              </a:pPr>
              <a:r>
                <a:rPr lang="zh-CN" altLang="en-US" sz="2400" b="1" kern="0" dirty="0" smtClean="0">
                  <a:solidFill>
                    <a:srgbClr val="333399"/>
                  </a:solidFill>
                  <a:latin typeface="Times New Roman" pitchFamily="18" charset="0"/>
                  <a:ea typeface="宋体" pitchFamily="2" charset="-122"/>
                  <a:cs typeface="Times New Roman" pitchFamily="18" charset="0"/>
                </a:rPr>
                <a:t>根据国内外的运营经验，一般最大通过能力小于</a:t>
              </a:r>
              <a:r>
                <a:rPr lang="en-US" altLang="zh-CN" sz="2400" b="1" kern="0" dirty="0" smtClean="0">
                  <a:solidFill>
                    <a:srgbClr val="333399"/>
                  </a:solidFill>
                  <a:latin typeface="Times New Roman" pitchFamily="18" charset="0"/>
                  <a:ea typeface="宋体" pitchFamily="2" charset="-122"/>
                  <a:cs typeface="Times New Roman" pitchFamily="18" charset="0"/>
                </a:rPr>
                <a:t>30</a:t>
              </a:r>
              <a:r>
                <a:rPr lang="zh-CN" altLang="en-US" sz="2400" b="1" kern="0" dirty="0" smtClean="0">
                  <a:solidFill>
                    <a:srgbClr val="333399"/>
                  </a:solidFill>
                  <a:latin typeface="Times New Roman" pitchFamily="18" charset="0"/>
                  <a:ea typeface="宋体" pitchFamily="2" charset="-122"/>
                  <a:cs typeface="Times New Roman" pitchFamily="18" charset="0"/>
                </a:rPr>
                <a:t>对</a:t>
              </a:r>
              <a:r>
                <a:rPr lang="en-US" altLang="zh-CN" sz="2400" b="1" kern="0" dirty="0" smtClean="0">
                  <a:solidFill>
                    <a:srgbClr val="333399"/>
                  </a:solidFill>
                  <a:latin typeface="Times New Roman" pitchFamily="18" charset="0"/>
                  <a:ea typeface="宋体" pitchFamily="2" charset="-122"/>
                  <a:cs typeface="Times New Roman" pitchFamily="18" charset="0"/>
                </a:rPr>
                <a:t>/h</a:t>
              </a:r>
              <a:r>
                <a:rPr lang="zh-CN" altLang="en-US" sz="2400" b="1" kern="0" dirty="0" smtClean="0">
                  <a:solidFill>
                    <a:srgbClr val="333399"/>
                  </a:solidFill>
                  <a:latin typeface="Times New Roman" pitchFamily="18" charset="0"/>
                  <a:ea typeface="宋体" pitchFamily="2" charset="-122"/>
                  <a:cs typeface="Times New Roman" pitchFamily="18" charset="0"/>
                </a:rPr>
                <a:t>的线路宜采用</a:t>
              </a:r>
              <a:r>
                <a:rPr lang="en-US" altLang="zh-CN" sz="2400" b="1" kern="0" dirty="0" smtClean="0">
                  <a:solidFill>
                    <a:srgbClr val="333399"/>
                  </a:solidFill>
                  <a:latin typeface="Times New Roman" pitchFamily="18" charset="0"/>
                  <a:ea typeface="宋体" pitchFamily="2" charset="-122"/>
                  <a:cs typeface="Times New Roman" pitchFamily="18" charset="0"/>
                </a:rPr>
                <a:t>ATS</a:t>
              </a:r>
              <a:r>
                <a:rPr lang="zh-CN" altLang="en-US" sz="2400" b="1" kern="0" dirty="0" smtClean="0">
                  <a:solidFill>
                    <a:srgbClr val="333399"/>
                  </a:solidFill>
                  <a:latin typeface="Times New Roman" pitchFamily="18" charset="0"/>
                  <a:ea typeface="宋体" pitchFamily="2" charset="-122"/>
                  <a:cs typeface="Times New Roman" pitchFamily="18" charset="0"/>
                </a:rPr>
                <a:t>和</a:t>
              </a:r>
              <a:r>
                <a:rPr lang="en-US" altLang="zh-CN" sz="2400" b="1" kern="0" dirty="0" smtClean="0">
                  <a:solidFill>
                    <a:srgbClr val="333399"/>
                  </a:solidFill>
                  <a:latin typeface="Times New Roman" pitchFamily="18" charset="0"/>
                  <a:ea typeface="宋体" pitchFamily="2" charset="-122"/>
                  <a:cs typeface="Times New Roman" pitchFamily="18" charset="0"/>
                </a:rPr>
                <a:t>ATP</a:t>
              </a:r>
              <a:r>
                <a:rPr lang="zh-CN" altLang="en-US" sz="2400" b="1" kern="0" dirty="0" smtClean="0">
                  <a:solidFill>
                    <a:srgbClr val="333399"/>
                  </a:solidFill>
                  <a:latin typeface="Times New Roman" pitchFamily="18" charset="0"/>
                  <a:ea typeface="宋体" pitchFamily="2" charset="-122"/>
                  <a:cs typeface="Times New Roman" pitchFamily="18" charset="0"/>
                </a:rPr>
                <a:t>系统，实现行车指挥自动化及列车的超速防护。</a:t>
              </a:r>
            </a:p>
          </p:txBody>
        </p:sp>
        <p:sp>
          <p:nvSpPr>
            <p:cNvPr id="5" name="圆角矩形 4"/>
            <p:cNvSpPr/>
            <p:nvPr/>
          </p:nvSpPr>
          <p:spPr>
            <a:xfrm>
              <a:off x="428596" y="1714488"/>
              <a:ext cx="8215370" cy="1428760"/>
            </a:xfrm>
            <a:prstGeom prst="roundRect">
              <a:avLst/>
            </a:prstGeom>
            <a:noFill/>
            <a:ln w="28575">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15"/>
          <p:cNvGrpSpPr>
            <a:grpSpLocks/>
          </p:cNvGrpSpPr>
          <p:nvPr/>
        </p:nvGrpSpPr>
        <p:grpSpPr bwMode="auto">
          <a:xfrm>
            <a:off x="1325410" y="3671888"/>
            <a:ext cx="2509180" cy="928694"/>
            <a:chOff x="452406" y="1006731"/>
            <a:chExt cx="1909790" cy="1253405"/>
          </a:xfrm>
        </p:grpSpPr>
        <p:sp>
          <p:nvSpPr>
            <p:cNvPr id="7" name="圆角矩形 6"/>
            <p:cNvSpPr/>
            <p:nvPr/>
          </p:nvSpPr>
          <p:spPr>
            <a:xfrm>
              <a:off x="500068" y="1006731"/>
              <a:ext cx="1800271" cy="1253405"/>
            </a:xfrm>
            <a:prstGeom prst="roundRect">
              <a:avLst/>
            </a:prstGeom>
            <a:solidFill>
              <a:schemeClr val="accent4">
                <a:lumMod val="60000"/>
                <a:lumOff val="40000"/>
              </a:schemeClr>
            </a:solidFill>
            <a:ln>
              <a:noFill/>
            </a:ln>
            <a:effectLst>
              <a:outerShdw blurRad="39000" dist="25400" dir="5400000" rotWithShape="0">
                <a:srgbClr val="CF6DA4">
                  <a:hueOff val="-18055798"/>
                  <a:satOff val="44459"/>
                  <a:lumOff val="-980"/>
                  <a:alphaOff val="0"/>
                  <a:shade val="33000"/>
                  <a:alpha val="83000"/>
                </a:srgbClr>
              </a:outerShdw>
            </a:effectLst>
          </p:spPr>
        </p:sp>
        <p:sp>
          <p:nvSpPr>
            <p:cNvPr id="8" name="圆角矩形 16"/>
            <p:cNvSpPr/>
            <p:nvPr/>
          </p:nvSpPr>
          <p:spPr>
            <a:xfrm>
              <a:off x="452406" y="1242394"/>
              <a:ext cx="1909790" cy="782079"/>
            </a:xfrm>
            <a:prstGeom prst="rect">
              <a:avLst/>
            </a:prstGeom>
            <a:noFill/>
            <a:ln>
              <a:noFill/>
            </a:ln>
            <a:effectLst/>
          </p:spPr>
          <p:txBody>
            <a:bodyPr lIns="110490" tIns="110490" rIns="110490" bIns="110490" spcCol="1270" anchor="ctr"/>
            <a:lstStyle/>
            <a:p>
              <a:pPr lvl="0" algn="ctr" defTabSz="1289050">
                <a:lnSpc>
                  <a:spcPct val="90000"/>
                </a:lnSpc>
                <a:spcAft>
                  <a:spcPct val="35000"/>
                </a:spcAft>
                <a:defRPr/>
              </a:pPr>
              <a:r>
                <a:rPr lang="zh-CN" altLang="en-US" sz="2400" b="1" kern="0" dirty="0" smtClean="0">
                  <a:latin typeface="Times New Roman" pitchFamily="18" charset="0"/>
                  <a:ea typeface="+mj-ea"/>
                  <a:cs typeface="Times New Roman" pitchFamily="18" charset="0"/>
                </a:rPr>
                <a:t>最大通过能力较低的线路</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grpSp>
      <p:sp>
        <p:nvSpPr>
          <p:cNvPr id="9" name="燕尾形箭头 8"/>
          <p:cNvSpPr/>
          <p:nvPr/>
        </p:nvSpPr>
        <p:spPr>
          <a:xfrm>
            <a:off x="4111492" y="3886202"/>
            <a:ext cx="642942" cy="500066"/>
          </a:xfrm>
          <a:prstGeom prst="notchedRightArrow">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97310" y="3698147"/>
            <a:ext cx="6509708" cy="830997"/>
          </a:xfrm>
          <a:prstGeom prst="rect">
            <a:avLst/>
          </a:prstGeom>
        </p:spPr>
        <p:txBody>
          <a:bodyPr wrap="square">
            <a:spAutoFit/>
          </a:bodyPr>
          <a:lstStyle/>
          <a:p>
            <a:r>
              <a:rPr lang="zh-CN" altLang="en-US" sz="2400" b="1" dirty="0" smtClean="0">
                <a:latin typeface="Times New Roman" pitchFamily="18" charset="0"/>
                <a:ea typeface="宋体" pitchFamily="2" charset="-122"/>
                <a:cs typeface="Times New Roman" pitchFamily="18" charset="0"/>
              </a:rPr>
              <a:t>行车指挥可采用以调度员人工控制为主的</a:t>
            </a:r>
            <a:r>
              <a:rPr lang="en-US" altLang="zh-CN" sz="2400" b="1" dirty="0" smtClean="0">
                <a:latin typeface="Times New Roman" pitchFamily="18" charset="0"/>
                <a:ea typeface="宋体" pitchFamily="2" charset="-122"/>
                <a:cs typeface="Times New Roman" pitchFamily="18" charset="0"/>
              </a:rPr>
              <a:t>CTC</a:t>
            </a:r>
            <a:r>
              <a:rPr lang="zh-CN" altLang="en-US" sz="2400" b="1" dirty="0" smtClean="0">
                <a:latin typeface="Times New Roman" pitchFamily="18" charset="0"/>
                <a:ea typeface="宋体" pitchFamily="2" charset="-122"/>
                <a:cs typeface="Times New Roman" pitchFamily="18" charset="0"/>
              </a:rPr>
              <a:t>（调度集中）系统</a:t>
            </a:r>
          </a:p>
        </p:txBody>
      </p:sp>
      <p:grpSp>
        <p:nvGrpSpPr>
          <p:cNvPr id="11" name="组合 15"/>
          <p:cNvGrpSpPr>
            <a:grpSpLocks/>
          </p:cNvGrpSpPr>
          <p:nvPr/>
        </p:nvGrpSpPr>
        <p:grpSpPr bwMode="auto">
          <a:xfrm>
            <a:off x="1325410" y="4886334"/>
            <a:ext cx="2509180" cy="928694"/>
            <a:chOff x="452406" y="1006731"/>
            <a:chExt cx="1909790" cy="1253405"/>
          </a:xfrm>
          <a:solidFill>
            <a:schemeClr val="accent4">
              <a:lumMod val="60000"/>
              <a:lumOff val="40000"/>
            </a:schemeClr>
          </a:solidFill>
        </p:grpSpPr>
        <p:sp>
          <p:nvSpPr>
            <p:cNvPr id="12" name="圆角矩形 11"/>
            <p:cNvSpPr/>
            <p:nvPr/>
          </p:nvSpPr>
          <p:spPr>
            <a:xfrm>
              <a:off x="500068" y="1006731"/>
              <a:ext cx="1800271" cy="1253405"/>
            </a:xfrm>
            <a:prstGeom prst="roundRect">
              <a:avLst/>
            </a:prstGeom>
            <a:grpFill/>
            <a:ln>
              <a:noFill/>
            </a:ln>
            <a:effectLst>
              <a:outerShdw blurRad="39000" dist="25400" dir="5400000" rotWithShape="0">
                <a:srgbClr val="CF6DA4">
                  <a:hueOff val="-18055798"/>
                  <a:satOff val="44459"/>
                  <a:lumOff val="-980"/>
                  <a:alphaOff val="0"/>
                  <a:shade val="33000"/>
                  <a:alpha val="83000"/>
                </a:srgbClr>
              </a:outerShdw>
            </a:effectLst>
          </p:spPr>
        </p:sp>
        <p:sp>
          <p:nvSpPr>
            <p:cNvPr id="13" name="圆角矩形 16"/>
            <p:cNvSpPr/>
            <p:nvPr/>
          </p:nvSpPr>
          <p:spPr>
            <a:xfrm>
              <a:off x="452406" y="1242394"/>
              <a:ext cx="1909790" cy="782079"/>
            </a:xfrm>
            <a:prstGeom prst="rect">
              <a:avLst/>
            </a:prstGeom>
            <a:grpFill/>
            <a:ln>
              <a:noFill/>
            </a:ln>
            <a:effectLst/>
          </p:spPr>
          <p:txBody>
            <a:bodyPr lIns="110490" tIns="110490" rIns="110490" bIns="110490" spcCol="1270" anchor="ctr"/>
            <a:lstStyle/>
            <a:p>
              <a:pPr lvl="0" algn="ctr" defTabSz="1289050">
                <a:lnSpc>
                  <a:spcPct val="90000"/>
                </a:lnSpc>
                <a:spcAft>
                  <a:spcPct val="35000"/>
                </a:spcAft>
                <a:defRPr/>
              </a:pPr>
              <a:r>
                <a:rPr lang="zh-CN" altLang="en-US" sz="2400" b="1" kern="0" dirty="0" smtClean="0">
                  <a:latin typeface="Times New Roman" pitchFamily="18" charset="0"/>
                  <a:ea typeface="+mj-ea"/>
                  <a:cs typeface="Times New Roman" pitchFamily="18" charset="0"/>
                </a:rPr>
                <a:t>最大通过能力</a:t>
              </a:r>
              <a:r>
                <a:rPr lang="en-US" altLang="zh-CN" sz="2400" b="1" kern="0" dirty="0" smtClean="0">
                  <a:latin typeface="Times New Roman" pitchFamily="18" charset="0"/>
                  <a:ea typeface="+mj-ea"/>
                  <a:cs typeface="Times New Roman" pitchFamily="18" charset="0"/>
                </a:rPr>
                <a:t>&gt;30</a:t>
              </a:r>
              <a:r>
                <a:rPr lang="zh-CN" altLang="en-US" sz="2400" b="1" kern="0" dirty="0" smtClean="0">
                  <a:latin typeface="Times New Roman" pitchFamily="18" charset="0"/>
                  <a:ea typeface="+mj-ea"/>
                  <a:cs typeface="Times New Roman" pitchFamily="18" charset="0"/>
                </a:rPr>
                <a:t>对／</a:t>
              </a:r>
              <a:r>
                <a:rPr lang="en-US" altLang="zh-CN" sz="2400" b="1" kern="0" dirty="0" smtClean="0">
                  <a:latin typeface="Times New Roman" pitchFamily="18" charset="0"/>
                  <a:ea typeface="+mj-ea"/>
                  <a:cs typeface="Times New Roman" pitchFamily="18" charset="0"/>
                </a:rPr>
                <a:t>h</a:t>
              </a:r>
              <a:r>
                <a:rPr lang="zh-CN" altLang="en-US" sz="2400" b="1" kern="0" dirty="0" smtClean="0">
                  <a:latin typeface="Times New Roman" pitchFamily="18" charset="0"/>
                  <a:ea typeface="+mj-ea"/>
                  <a:cs typeface="Times New Roman" pitchFamily="18" charset="0"/>
                </a:rPr>
                <a:t>的线路</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grpSp>
      <p:sp>
        <p:nvSpPr>
          <p:cNvPr id="14" name="燕尾形箭头 13"/>
          <p:cNvSpPr/>
          <p:nvPr/>
        </p:nvSpPr>
        <p:spPr>
          <a:xfrm>
            <a:off x="4111492" y="5100648"/>
            <a:ext cx="642942" cy="500066"/>
          </a:xfrm>
          <a:prstGeom prst="notchedRightArrow">
            <a:avLst/>
          </a:prstGeom>
          <a:solidFill>
            <a:srgbClr val="FF99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888460" y="4957772"/>
            <a:ext cx="6447120" cy="830997"/>
          </a:xfrm>
          <a:prstGeom prst="rect">
            <a:avLst/>
          </a:prstGeom>
        </p:spPr>
        <p:txBody>
          <a:bodyPr wrap="square">
            <a:spAutoFit/>
          </a:bodyPr>
          <a:lstStyle/>
          <a:p>
            <a:r>
              <a:rPr lang="zh-CN" altLang="en-US" sz="2400" b="1" dirty="0" smtClean="0">
                <a:latin typeface="Times New Roman" pitchFamily="18" charset="0"/>
                <a:ea typeface="宋体" pitchFamily="2" charset="-122"/>
                <a:cs typeface="Times New Roman" pitchFamily="18" charset="0"/>
              </a:rPr>
              <a:t>应采用完整的</a:t>
            </a:r>
            <a:r>
              <a:rPr lang="en-US" altLang="zh-CN" sz="2400" b="1" dirty="0" smtClean="0">
                <a:latin typeface="Times New Roman" pitchFamily="18" charset="0"/>
                <a:ea typeface="宋体" pitchFamily="2" charset="-122"/>
                <a:cs typeface="Times New Roman" pitchFamily="18" charset="0"/>
              </a:rPr>
              <a:t>ATC</a:t>
            </a:r>
            <a:r>
              <a:rPr lang="zh-CN" altLang="en-US" sz="2400" b="1" dirty="0" smtClean="0">
                <a:latin typeface="Times New Roman" pitchFamily="18" charset="0"/>
                <a:ea typeface="宋体" pitchFamily="2" charset="-122"/>
                <a:cs typeface="Times New Roman" pitchFamily="18" charset="0"/>
              </a:rPr>
              <a:t>系统，实现行车指挥和列车运行自动化。</a:t>
            </a:r>
          </a:p>
        </p:txBody>
      </p:sp>
      <p:sp>
        <p:nvSpPr>
          <p:cNvPr id="16" name="Rectangle 1"/>
          <p:cNvSpPr>
            <a:spLocks noChangeArrowheads="1"/>
          </p:cNvSpPr>
          <p:nvPr/>
        </p:nvSpPr>
        <p:spPr bwMode="auto">
          <a:xfrm>
            <a:off x="1405698" y="6243656"/>
            <a:ext cx="10501386"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defRPr/>
            </a:pPr>
            <a:r>
              <a:rPr lang="zh-CN" altLang="en-US" sz="2400" b="1" kern="0" dirty="0" smtClean="0">
                <a:solidFill>
                  <a:srgbClr val="333399"/>
                </a:solidFill>
                <a:latin typeface="Times New Roman" pitchFamily="18" charset="0"/>
                <a:ea typeface="宋体" pitchFamily="2" charset="-122"/>
                <a:cs typeface="Times New Roman" pitchFamily="18" charset="0"/>
              </a:rPr>
              <a:t>        根据运营需要，信号系统还应满足最大通过能力为</a:t>
            </a:r>
            <a:r>
              <a:rPr lang="en-US" altLang="zh-CN" sz="2400" b="1" kern="0" dirty="0" smtClean="0">
                <a:solidFill>
                  <a:srgbClr val="333399"/>
                </a:solidFill>
                <a:latin typeface="Times New Roman" pitchFamily="18" charset="0"/>
                <a:ea typeface="宋体" pitchFamily="2" charset="-122"/>
                <a:cs typeface="Times New Roman" pitchFamily="18" charset="0"/>
              </a:rPr>
              <a:t>40</a:t>
            </a:r>
            <a:r>
              <a:rPr lang="zh-CN" altLang="en-US" sz="2400" b="1" kern="0" dirty="0" smtClean="0">
                <a:solidFill>
                  <a:srgbClr val="333399"/>
                </a:solidFill>
                <a:latin typeface="Times New Roman" pitchFamily="18" charset="0"/>
                <a:ea typeface="宋体" pitchFamily="2" charset="-122"/>
                <a:cs typeface="Times New Roman" pitchFamily="18" charset="0"/>
              </a:rPr>
              <a:t>对的总体要求。</a:t>
            </a:r>
          </a:p>
        </p:txBody>
      </p:sp>
      <p:sp>
        <p:nvSpPr>
          <p:cNvPr id="17" name="矩形 16"/>
          <p:cNvSpPr/>
          <p:nvPr/>
        </p:nvSpPr>
        <p:spPr>
          <a:xfrm>
            <a:off x="1262822" y="314302"/>
            <a:ext cx="4177429" cy="987387"/>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二、</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系统功能</a:t>
            </a:r>
            <a:r>
              <a:rPr lang="zh-CN" altLang="en-US" sz="2800" b="1" dirty="0" smtClean="0">
                <a:solidFill>
                  <a:srgbClr val="0070C0"/>
                </a:solidFill>
                <a:latin typeface="微软雅黑" pitchFamily="34" charset="-122"/>
                <a:ea typeface="微软雅黑" pitchFamily="34" charset="-122"/>
              </a:rPr>
              <a:t>与作用</a:t>
            </a:r>
          </a:p>
          <a:p>
            <a:endParaRPr lang="zh-CN" altLang="en-US" sz="2800" b="1" dirty="0">
              <a:solidFill>
                <a:srgbClr val="0070C0"/>
              </a:solidFill>
              <a:latin typeface="微软雅黑" pitchFamily="34" charset="-122"/>
              <a:ea typeface="微软雅黑" pitchFamily="34" charset="-122"/>
            </a:endParaRPr>
          </a:p>
        </p:txBody>
      </p:sp>
      <p:grpSp>
        <p:nvGrpSpPr>
          <p:cNvPr id="18" name="组合 17"/>
          <p:cNvGrpSpPr/>
          <p:nvPr/>
        </p:nvGrpSpPr>
        <p:grpSpPr>
          <a:xfrm>
            <a:off x="691318" y="1242996"/>
            <a:ext cx="4102646" cy="830997"/>
            <a:chOff x="548443" y="1281397"/>
            <a:chExt cx="4102646" cy="830997"/>
          </a:xfrm>
        </p:grpSpPr>
        <p:sp>
          <p:nvSpPr>
            <p:cNvPr id="19" name="燕尾形 18"/>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977070" y="1281397"/>
              <a:ext cx="3674019" cy="830997"/>
            </a:xfrm>
            <a:prstGeom prst="rect">
              <a:avLst/>
            </a:prstGeom>
          </p:spPr>
          <p:txBody>
            <a:bodyPr wrap="none">
              <a:spAutoFit/>
            </a:bodyPr>
            <a:lstStyle/>
            <a:p>
              <a:r>
                <a:rPr lang="en-US" altLang="zh-CN" sz="2400" b="1" dirty="0" smtClean="0"/>
                <a:t>2</a:t>
              </a:r>
              <a:r>
                <a:rPr lang="zh-CN" altLang="en-US" sz="2400" b="1" dirty="0" smtClean="0"/>
                <a:t>、</a:t>
              </a:r>
              <a:r>
                <a:rPr lang="en-US" altLang="zh-CN" sz="2400" b="1" dirty="0" smtClean="0">
                  <a:solidFill>
                    <a:srgbClr val="333399"/>
                  </a:solidFill>
                  <a:latin typeface="Times New Roman" pitchFamily="18" charset="0"/>
                  <a:cs typeface="Times New Roman" pitchFamily="18" charset="0"/>
                </a:rPr>
                <a:t>4.ATC</a:t>
              </a:r>
              <a:r>
                <a:rPr lang="zh-CN" altLang="en-US" sz="2400" b="1" dirty="0" smtClean="0">
                  <a:solidFill>
                    <a:srgbClr val="333399"/>
                  </a:solidFill>
                  <a:latin typeface="Times New Roman" pitchFamily="18" charset="0"/>
                  <a:cs typeface="Times New Roman" pitchFamily="18" charset="0"/>
                </a:rPr>
                <a:t>系统的</a:t>
              </a:r>
              <a:r>
                <a:rPr lang="zh-CN" altLang="en-US" sz="2400" b="1" kern="100" dirty="0" smtClean="0">
                  <a:solidFill>
                    <a:srgbClr val="333399"/>
                  </a:solidFill>
                  <a:latin typeface="Times New Roman"/>
                  <a:cs typeface="Times New Roman"/>
                </a:rPr>
                <a:t>水平等级</a:t>
              </a:r>
              <a:endParaRPr lang="zh-CN" altLang="en-US" sz="2400" b="1" dirty="0" smtClean="0">
                <a:solidFill>
                  <a:srgbClr val="333399"/>
                </a:solidFill>
                <a:latin typeface="Times New Roman" pitchFamily="18" charset="0"/>
                <a:cs typeface="Times New Roman" pitchFamily="18" charset="0"/>
              </a:endParaRPr>
            </a:p>
            <a:p>
              <a:pPr lvl="0"/>
              <a:endParaRPr lang="zh-CN" altLang="en-US" sz="2400" b="1" dirty="0" smtClean="0">
                <a:solidFill>
                  <a:srgbClr val="333399"/>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4" grpId="0" animBg="1"/>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a:t>
            </a:r>
            <a:r>
              <a:rPr lang="en-US" altLang="zh-CN" dirty="0" smtClean="0"/>
              <a:t>ATC</a:t>
            </a:r>
            <a:r>
              <a:rPr lang="zh-CN" altLang="en-US" dirty="0" smtClean="0"/>
              <a:t>系统的基本结构和特点</a:t>
            </a:r>
            <a:endParaRPr lang="zh-CN" altLang="en-US" dirty="0"/>
          </a:p>
        </p:txBody>
      </p:sp>
      <p:grpSp>
        <p:nvGrpSpPr>
          <p:cNvPr id="3" name="组合 4"/>
          <p:cNvGrpSpPr/>
          <p:nvPr/>
        </p:nvGrpSpPr>
        <p:grpSpPr>
          <a:xfrm>
            <a:off x="4227780" y="1350154"/>
            <a:ext cx="3518552" cy="704910"/>
            <a:chOff x="3586769" y="1928802"/>
            <a:chExt cx="1771103" cy="671343"/>
          </a:xfrm>
        </p:grpSpPr>
        <p:sp>
          <p:nvSpPr>
            <p:cNvPr id="6" name="矩形 5"/>
            <p:cNvSpPr/>
            <p:nvPr/>
          </p:nvSpPr>
          <p:spPr>
            <a:xfrm>
              <a:off x="3586769" y="1928802"/>
              <a:ext cx="1771103" cy="671343"/>
            </a:xfrm>
            <a:prstGeom prst="rect">
              <a:avLst/>
            </a:prstGeom>
            <a:solidFill>
              <a:schemeClr val="accent4">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矩形 6"/>
            <p:cNvSpPr/>
            <p:nvPr/>
          </p:nvSpPr>
          <p:spPr>
            <a:xfrm>
              <a:off x="3586769" y="1928802"/>
              <a:ext cx="1771103" cy="6429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415" tIns="18415" rIns="18415" bIns="18415" numCol="1" spcCol="1270" anchor="ctr" anchorCtr="0">
              <a:noAutofit/>
            </a:bodyPr>
            <a:lstStyle/>
            <a:p>
              <a:pPr algn="ctr" defTabSz="1566067">
                <a:lnSpc>
                  <a:spcPct val="90000"/>
                </a:lnSpc>
                <a:spcBef>
                  <a:spcPct val="0"/>
                </a:spcBef>
                <a:spcAft>
                  <a:spcPct val="35000"/>
                </a:spcAft>
              </a:pPr>
              <a:r>
                <a:rPr lang="en-US" altLang="zh-CN" sz="2900" b="1" dirty="0" smtClean="0">
                  <a:solidFill>
                    <a:schemeClr val="tx1"/>
                  </a:solidFill>
                  <a:latin typeface="Times New Roman" pitchFamily="18" charset="0"/>
                  <a:ea typeface="+mj-ea"/>
                  <a:cs typeface="Times New Roman" pitchFamily="18" charset="0"/>
                </a:rPr>
                <a:t>ATC</a:t>
              </a:r>
              <a:r>
                <a:rPr lang="zh-CN" altLang="en-US" sz="2900" b="1" dirty="0" smtClean="0">
                  <a:solidFill>
                    <a:schemeClr val="tx1"/>
                  </a:solidFill>
                  <a:latin typeface="Times New Roman" pitchFamily="18" charset="0"/>
                  <a:ea typeface="+mj-ea"/>
                  <a:cs typeface="Times New Roman" pitchFamily="18" charset="0"/>
                </a:rPr>
                <a:t>系统</a:t>
              </a:r>
              <a:endParaRPr lang="zh-CN" altLang="en-US" sz="2900" b="1" dirty="0">
                <a:solidFill>
                  <a:schemeClr val="tx1"/>
                </a:solidFill>
                <a:latin typeface="Times New Roman" pitchFamily="18" charset="0"/>
                <a:ea typeface="+mj-ea"/>
                <a:cs typeface="Times New Roman" pitchFamily="18" charset="0"/>
              </a:endParaRPr>
            </a:p>
          </p:txBody>
        </p:sp>
      </p:grpSp>
      <p:grpSp>
        <p:nvGrpSpPr>
          <p:cNvPr id="4" name="组合 7"/>
          <p:cNvGrpSpPr/>
          <p:nvPr/>
        </p:nvGrpSpPr>
        <p:grpSpPr>
          <a:xfrm>
            <a:off x="2143683" y="2055063"/>
            <a:ext cx="3843375" cy="1200159"/>
            <a:chOff x="1458422" y="2643181"/>
            <a:chExt cx="2870943" cy="1143009"/>
          </a:xfrm>
          <a:solidFill>
            <a:schemeClr val="accent4">
              <a:lumMod val="60000"/>
              <a:lumOff val="40000"/>
            </a:schemeClr>
          </a:solidFill>
        </p:grpSpPr>
        <p:grpSp>
          <p:nvGrpSpPr>
            <p:cNvPr id="5" name="组合 8"/>
            <p:cNvGrpSpPr/>
            <p:nvPr/>
          </p:nvGrpSpPr>
          <p:grpSpPr>
            <a:xfrm>
              <a:off x="1458422" y="3114847"/>
              <a:ext cx="1771103" cy="671343"/>
              <a:chOff x="817095" y="1257535"/>
              <a:chExt cx="1771103" cy="885551"/>
            </a:xfrm>
            <a:grpFill/>
          </p:grpSpPr>
          <p:sp>
            <p:nvSpPr>
              <p:cNvPr id="11" name="矩形 10"/>
              <p:cNvSpPr/>
              <p:nvPr/>
            </p:nvSpPr>
            <p:spPr>
              <a:xfrm>
                <a:off x="817095" y="1257535"/>
                <a:ext cx="1771103" cy="885551"/>
              </a:xfrm>
              <a:prstGeom prst="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矩形 11"/>
              <p:cNvSpPr/>
              <p:nvPr/>
            </p:nvSpPr>
            <p:spPr>
              <a:xfrm>
                <a:off x="817095" y="1257535"/>
                <a:ext cx="1771103" cy="88555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8415" tIns="18415" rIns="18415" bIns="18415" numCol="1" spcCol="1270" anchor="ctr" anchorCtr="0">
                <a:noAutofit/>
              </a:bodyPr>
              <a:lstStyle/>
              <a:p>
                <a:pPr algn="ctr" defTabSz="1566067">
                  <a:lnSpc>
                    <a:spcPct val="90000"/>
                  </a:lnSpc>
                  <a:spcBef>
                    <a:spcPct val="0"/>
                  </a:spcBef>
                  <a:spcAft>
                    <a:spcPct val="35000"/>
                  </a:spcAft>
                </a:pPr>
                <a:r>
                  <a:rPr lang="zh-CN" altLang="en-US" sz="2900" b="1" dirty="0" smtClean="0">
                    <a:solidFill>
                      <a:schemeClr val="tx1"/>
                    </a:solidFill>
                    <a:latin typeface="+mj-ea"/>
                    <a:ea typeface="+mj-ea"/>
                  </a:rPr>
                  <a:t>中心集中式</a:t>
                </a:r>
                <a:r>
                  <a:rPr lang="en-US" altLang="zh-CN" sz="2900" b="1" dirty="0" smtClean="0">
                    <a:solidFill>
                      <a:schemeClr val="tx1"/>
                    </a:solidFill>
                    <a:latin typeface="+mj-ea"/>
                    <a:ea typeface="+mj-ea"/>
                  </a:rPr>
                  <a:t>ATC</a:t>
                </a:r>
                <a:r>
                  <a:rPr lang="zh-CN" altLang="en-US" sz="2900" b="1" dirty="0" smtClean="0">
                    <a:solidFill>
                      <a:schemeClr val="tx1"/>
                    </a:solidFill>
                    <a:latin typeface="+mj-ea"/>
                    <a:ea typeface="+mj-ea"/>
                  </a:rPr>
                  <a:t>系统</a:t>
                </a:r>
                <a:endParaRPr lang="zh-CN" altLang="en-US" sz="2900" b="1" dirty="0">
                  <a:solidFill>
                    <a:schemeClr val="tx1"/>
                  </a:solidFill>
                  <a:latin typeface="+mj-ea"/>
                  <a:ea typeface="+mj-ea"/>
                </a:endParaRPr>
              </a:p>
            </p:txBody>
          </p:sp>
        </p:grpSp>
        <p:cxnSp>
          <p:nvCxnSpPr>
            <p:cNvPr id="10" name="直接连接符 9"/>
            <p:cNvCxnSpPr/>
            <p:nvPr/>
          </p:nvCxnSpPr>
          <p:spPr>
            <a:xfrm rot="5400000">
              <a:off x="3100837" y="1886319"/>
              <a:ext cx="471665" cy="1985390"/>
            </a:xfrm>
            <a:prstGeom prst="line">
              <a:avLst/>
            </a:prstGeom>
            <a:grpFill/>
            <a:ln w="28575">
              <a:solidFill>
                <a:srgbClr val="FF9900"/>
              </a:solidFill>
            </a:ln>
          </p:spPr>
          <p:style>
            <a:lnRef idx="1">
              <a:schemeClr val="accent1"/>
            </a:lnRef>
            <a:fillRef idx="0">
              <a:schemeClr val="accent1"/>
            </a:fillRef>
            <a:effectRef idx="0">
              <a:schemeClr val="accent1"/>
            </a:effectRef>
            <a:fontRef idx="minor">
              <a:schemeClr val="tx1"/>
            </a:fontRef>
          </p:style>
        </p:cxnSp>
      </p:grpSp>
      <p:grpSp>
        <p:nvGrpSpPr>
          <p:cNvPr id="8" name="组合 12"/>
          <p:cNvGrpSpPr/>
          <p:nvPr/>
        </p:nvGrpSpPr>
        <p:grpSpPr>
          <a:xfrm>
            <a:off x="5987056" y="2055063"/>
            <a:ext cx="3958956" cy="1200158"/>
            <a:chOff x="4329364" y="2643182"/>
            <a:chExt cx="2957280" cy="1143008"/>
          </a:xfrm>
        </p:grpSpPr>
        <p:grpSp>
          <p:nvGrpSpPr>
            <p:cNvPr id="9" name="组合 9"/>
            <p:cNvGrpSpPr/>
            <p:nvPr/>
          </p:nvGrpSpPr>
          <p:grpSpPr>
            <a:xfrm>
              <a:off x="5515541" y="3114847"/>
              <a:ext cx="1771103" cy="671343"/>
              <a:chOff x="2960130" y="1257535"/>
              <a:chExt cx="1771103" cy="885551"/>
            </a:xfrm>
            <a:solidFill>
              <a:srgbClr val="FF9900"/>
            </a:solidFill>
          </p:grpSpPr>
          <p:sp>
            <p:nvSpPr>
              <p:cNvPr id="16" name="矩形 15"/>
              <p:cNvSpPr/>
              <p:nvPr/>
            </p:nvSpPr>
            <p:spPr>
              <a:xfrm>
                <a:off x="2960130" y="1257535"/>
                <a:ext cx="1771103" cy="885551"/>
              </a:xfrm>
              <a:prstGeom prst="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矩形 11"/>
              <p:cNvSpPr/>
              <p:nvPr/>
            </p:nvSpPr>
            <p:spPr>
              <a:xfrm>
                <a:off x="2960130" y="1257535"/>
                <a:ext cx="1771103" cy="885551"/>
              </a:xfrm>
              <a:prstGeom prst="rect">
                <a:avLst/>
              </a:prstGeom>
              <a:solidFill>
                <a:schemeClr val="accent4">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18415" tIns="18415" rIns="18415" bIns="18415" numCol="1" spcCol="1270" anchor="ctr" anchorCtr="0">
                <a:noAutofit/>
              </a:bodyPr>
              <a:lstStyle/>
              <a:p>
                <a:pPr algn="ctr" defTabSz="1566067">
                  <a:lnSpc>
                    <a:spcPct val="90000"/>
                  </a:lnSpc>
                  <a:spcBef>
                    <a:spcPct val="0"/>
                  </a:spcBef>
                  <a:spcAft>
                    <a:spcPct val="35000"/>
                  </a:spcAft>
                </a:pPr>
                <a:r>
                  <a:rPr lang="zh-CN" altLang="en-US" sz="2900" b="1" dirty="0" smtClean="0">
                    <a:solidFill>
                      <a:schemeClr val="tx1"/>
                    </a:solidFill>
                    <a:latin typeface="+mj-ea"/>
                    <a:ea typeface="+mj-ea"/>
                  </a:rPr>
                  <a:t>区域分散式</a:t>
                </a:r>
                <a:r>
                  <a:rPr lang="en-US" altLang="zh-CN" sz="2900" b="1" dirty="0" smtClean="0">
                    <a:solidFill>
                      <a:schemeClr val="tx1"/>
                    </a:solidFill>
                    <a:latin typeface="+mj-ea"/>
                    <a:ea typeface="+mj-ea"/>
                  </a:rPr>
                  <a:t>ATC</a:t>
                </a:r>
                <a:r>
                  <a:rPr lang="zh-CN" altLang="en-US" sz="2900" b="1" dirty="0" smtClean="0">
                    <a:solidFill>
                      <a:schemeClr val="tx1"/>
                    </a:solidFill>
                    <a:latin typeface="+mj-ea"/>
                    <a:ea typeface="+mj-ea"/>
                  </a:rPr>
                  <a:t>系统</a:t>
                </a:r>
                <a:endParaRPr lang="en-US" altLang="zh-CN" sz="2900" b="1" dirty="0" smtClean="0">
                  <a:solidFill>
                    <a:schemeClr val="tx1"/>
                  </a:solidFill>
                  <a:latin typeface="+mj-ea"/>
                  <a:ea typeface="+mj-ea"/>
                </a:endParaRPr>
              </a:p>
            </p:txBody>
          </p:sp>
        </p:grpSp>
        <p:cxnSp>
          <p:nvCxnSpPr>
            <p:cNvPr id="15" name="直接连接符 14"/>
            <p:cNvCxnSpPr/>
            <p:nvPr/>
          </p:nvCxnSpPr>
          <p:spPr>
            <a:xfrm rot="16200000" flipH="1">
              <a:off x="5129395" y="1843151"/>
              <a:ext cx="471666" cy="2071728"/>
            </a:xfrm>
            <a:prstGeom prst="line">
              <a:avLst/>
            </a:prstGeom>
            <a:ln w="28575">
              <a:solidFill>
                <a:srgbClr val="FF9900"/>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573768" y="3450431"/>
            <a:ext cx="11093677" cy="558451"/>
          </a:xfrm>
          <a:prstGeom prst="rect">
            <a:avLst/>
          </a:prstGeom>
          <a:noFill/>
        </p:spPr>
        <p:txBody>
          <a:bodyPr wrap="square" lIns="111090" tIns="55545" rIns="111090" bIns="55545" rtlCol="0">
            <a:spAutoFit/>
          </a:bodyPr>
          <a:lstStyle/>
          <a:p>
            <a:r>
              <a:rPr lang="en-US" altLang="zh-CN" sz="2900" b="1" dirty="0" smtClean="0">
                <a:latin typeface="Times New Roman" pitchFamily="18" charset="0"/>
                <a:ea typeface="+mj-ea"/>
                <a:cs typeface="Times New Roman" pitchFamily="18" charset="0"/>
              </a:rPr>
              <a:t>1.</a:t>
            </a:r>
            <a:r>
              <a:rPr lang="zh-CN" altLang="en-US" sz="2900" b="1" dirty="0" smtClean="0">
                <a:latin typeface="Times New Roman" pitchFamily="18" charset="0"/>
                <a:ea typeface="+mj-ea"/>
                <a:cs typeface="Times New Roman" pitchFamily="18" charset="0"/>
              </a:rPr>
              <a:t>中心集中式</a:t>
            </a:r>
            <a:r>
              <a:rPr lang="en-US" altLang="zh-CN" sz="2900" b="1" dirty="0" smtClean="0">
                <a:latin typeface="Times New Roman" pitchFamily="18" charset="0"/>
                <a:ea typeface="+mj-ea"/>
                <a:cs typeface="Times New Roman" pitchFamily="18" charset="0"/>
              </a:rPr>
              <a:t>ATC</a:t>
            </a:r>
            <a:r>
              <a:rPr lang="zh-CN" altLang="en-US" sz="2900" b="1" dirty="0" smtClean="0">
                <a:latin typeface="Times New Roman" pitchFamily="18" charset="0"/>
                <a:ea typeface="+mj-ea"/>
                <a:cs typeface="Times New Roman" pitchFamily="18" charset="0"/>
              </a:rPr>
              <a:t>系统</a:t>
            </a:r>
          </a:p>
        </p:txBody>
      </p:sp>
      <p:sp>
        <p:nvSpPr>
          <p:cNvPr id="22" name="TextBox 21"/>
          <p:cNvSpPr txBox="1"/>
          <p:nvPr/>
        </p:nvSpPr>
        <p:spPr>
          <a:xfrm>
            <a:off x="573768" y="4840930"/>
            <a:ext cx="11093677" cy="558451"/>
          </a:xfrm>
          <a:prstGeom prst="rect">
            <a:avLst/>
          </a:prstGeom>
          <a:noFill/>
        </p:spPr>
        <p:txBody>
          <a:bodyPr wrap="square" lIns="111090" tIns="55545" rIns="111090" bIns="55545" rtlCol="0">
            <a:spAutoFit/>
          </a:bodyPr>
          <a:lstStyle/>
          <a:p>
            <a:r>
              <a:rPr lang="zh-CN" altLang="en-US" sz="2900" b="1" dirty="0" smtClean="0">
                <a:latin typeface="Times New Roman" pitchFamily="18" charset="0"/>
                <a:ea typeface="+mj-ea"/>
                <a:cs typeface="Times New Roman" pitchFamily="18" charset="0"/>
              </a:rPr>
              <a:t>（</a:t>
            </a:r>
            <a:r>
              <a:rPr lang="en-US" altLang="zh-CN" sz="2900" b="1" dirty="0" smtClean="0">
                <a:latin typeface="Times New Roman" pitchFamily="18" charset="0"/>
                <a:ea typeface="+mj-ea"/>
                <a:cs typeface="Times New Roman" pitchFamily="18" charset="0"/>
              </a:rPr>
              <a:t>1</a:t>
            </a:r>
            <a:r>
              <a:rPr lang="zh-CN" altLang="en-US" sz="2900" b="1" dirty="0" smtClean="0">
                <a:latin typeface="Times New Roman" pitchFamily="18" charset="0"/>
                <a:ea typeface="+mj-ea"/>
                <a:cs typeface="Times New Roman" pitchFamily="18" charset="0"/>
              </a:rPr>
              <a:t>）结构特点</a:t>
            </a:r>
          </a:p>
        </p:txBody>
      </p:sp>
      <p:sp>
        <p:nvSpPr>
          <p:cNvPr id="24" name="Rectangle 1"/>
          <p:cNvSpPr>
            <a:spLocks noChangeArrowheads="1"/>
          </p:cNvSpPr>
          <p:nvPr/>
        </p:nvSpPr>
        <p:spPr bwMode="auto">
          <a:xfrm>
            <a:off x="573769" y="3928062"/>
            <a:ext cx="10998042" cy="1004727"/>
          </a:xfrm>
          <a:prstGeom prst="rect">
            <a:avLst/>
          </a:prstGeom>
          <a:noFill/>
          <a:ln w="9525">
            <a:solidFill>
              <a:srgbClr val="FF0000"/>
            </a:solid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中心集中式</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系统，与调度集中系统</a:t>
            </a:r>
            <a:r>
              <a:rPr lang="en-US" altLang="zh-CN" sz="2900" b="1" kern="0" dirty="0" smtClean="0">
                <a:solidFill>
                  <a:srgbClr val="333399"/>
                </a:solidFill>
                <a:latin typeface="Times New Roman" pitchFamily="18" charset="0"/>
                <a:ea typeface="宋体" pitchFamily="2" charset="-122"/>
                <a:cs typeface="Times New Roman" pitchFamily="18" charset="0"/>
              </a:rPr>
              <a:t>(CTC)</a:t>
            </a:r>
            <a:r>
              <a:rPr lang="zh-CN" altLang="en-US" sz="2900" b="1" kern="0" dirty="0" smtClean="0">
                <a:solidFill>
                  <a:srgbClr val="333399"/>
                </a:solidFill>
                <a:latin typeface="Times New Roman" pitchFamily="18" charset="0"/>
                <a:ea typeface="宋体" pitchFamily="2" charset="-122"/>
                <a:cs typeface="Times New Roman" pitchFamily="18" charset="0"/>
              </a:rPr>
              <a:t>信息集集中，车站分散式控制相似。</a:t>
            </a:r>
          </a:p>
        </p:txBody>
      </p:sp>
      <p:sp>
        <p:nvSpPr>
          <p:cNvPr id="25" name="Rectangle 1"/>
          <p:cNvSpPr>
            <a:spLocks noChangeArrowheads="1"/>
          </p:cNvSpPr>
          <p:nvPr/>
        </p:nvSpPr>
        <p:spPr bwMode="auto">
          <a:xfrm>
            <a:off x="573768" y="5340501"/>
            <a:ext cx="10998042" cy="1451003"/>
          </a:xfrm>
          <a:prstGeom prst="rect">
            <a:avLst/>
          </a:prstGeom>
          <a:noFill/>
          <a:ln w="9525">
            <a:solidFill>
              <a:srgbClr val="FF0000"/>
            </a:solid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a:t>
            </a:r>
            <a:r>
              <a:rPr lang="zh-CN" altLang="en-US" sz="2900" b="1" kern="0" dirty="0" smtClean="0">
                <a:latin typeface="Times New Roman" pitchFamily="18" charset="0"/>
                <a:ea typeface="宋体" pitchFamily="2" charset="-122"/>
                <a:cs typeface="Times New Roman" pitchFamily="18" charset="0"/>
              </a:rPr>
              <a:t>针对线路特点，一般在控制中心（或某一车站）集中设置</a:t>
            </a:r>
            <a:r>
              <a:rPr lang="en-US" altLang="zh-CN" sz="2900" b="1" kern="0" dirty="0" smtClean="0">
                <a:latin typeface="Times New Roman" pitchFamily="18" charset="0"/>
                <a:ea typeface="宋体" pitchFamily="2" charset="-122"/>
                <a:cs typeface="Times New Roman" pitchFamily="18" charset="0"/>
              </a:rPr>
              <a:t>1</a:t>
            </a:r>
            <a:r>
              <a:rPr lang="zh-CN" altLang="en-US" sz="2900" b="1" kern="0" dirty="0" smtClean="0">
                <a:latin typeface="Times New Roman" pitchFamily="18" charset="0"/>
                <a:ea typeface="宋体" pitchFamily="2" charset="-122"/>
                <a:cs typeface="Times New Roman" pitchFamily="18" charset="0"/>
              </a:rPr>
              <a:t>套（或多套）</a:t>
            </a:r>
            <a:r>
              <a:rPr lang="en-US" altLang="zh-CN" sz="2900" b="1" kern="0" dirty="0" smtClean="0">
                <a:latin typeface="Times New Roman" pitchFamily="18" charset="0"/>
                <a:ea typeface="宋体" pitchFamily="2" charset="-122"/>
                <a:cs typeface="Times New Roman" pitchFamily="18" charset="0"/>
              </a:rPr>
              <a:t>ATC</a:t>
            </a:r>
            <a:r>
              <a:rPr lang="zh-CN" altLang="en-US" sz="2900" b="1" kern="0" dirty="0" smtClean="0">
                <a:latin typeface="Times New Roman" pitchFamily="18" charset="0"/>
                <a:ea typeface="宋体" pitchFamily="2" charset="-122"/>
                <a:cs typeface="Times New Roman" pitchFamily="18" charset="0"/>
              </a:rPr>
              <a:t>集中处理设备，在相应的车站配置车站控制器及</a:t>
            </a:r>
            <a:r>
              <a:rPr lang="en-US" altLang="zh-CN" sz="2900" b="1" kern="0" dirty="0" smtClean="0">
                <a:latin typeface="Times New Roman" pitchFamily="18" charset="0"/>
                <a:ea typeface="宋体" pitchFamily="2" charset="-122"/>
                <a:cs typeface="Times New Roman" pitchFamily="18" charset="0"/>
              </a:rPr>
              <a:t>ATS</a:t>
            </a:r>
            <a:r>
              <a:rPr lang="zh-CN" altLang="en-US" sz="2900" b="1" kern="0" dirty="0" smtClean="0">
                <a:latin typeface="Times New Roman" pitchFamily="18" charset="0"/>
                <a:ea typeface="宋体" pitchFamily="2" charset="-122"/>
                <a:cs typeface="Times New Roman" pitchFamily="18" charset="0"/>
              </a:rPr>
              <a:t>远程终端，在列车配置车载</a:t>
            </a:r>
            <a:r>
              <a:rPr lang="en-US" altLang="zh-CN" sz="2900" b="1" kern="0" dirty="0" smtClean="0">
                <a:latin typeface="Times New Roman" pitchFamily="18" charset="0"/>
                <a:ea typeface="宋体" pitchFamily="2" charset="-122"/>
                <a:cs typeface="Times New Roman" pitchFamily="18" charset="0"/>
              </a:rPr>
              <a:t>ATP/ATO</a:t>
            </a:r>
            <a:r>
              <a:rPr lang="zh-CN" altLang="en-US" sz="2900" b="1" kern="0" dirty="0" smtClean="0">
                <a:latin typeface="Times New Roman" pitchFamily="18" charset="0"/>
                <a:ea typeface="宋体" pitchFamily="2" charset="-122"/>
                <a:cs typeface="Times New Roman" pitchFamily="18" charset="0"/>
              </a:rPr>
              <a:t>设备。</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0-#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2" grpId="0"/>
      <p:bldP spid="24" grpId="0" animBg="1"/>
      <p:bldP spid="2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a:t>
            </a:r>
            <a:r>
              <a:rPr lang="en-US" altLang="zh-CN" dirty="0" smtClean="0"/>
              <a:t>ATC</a:t>
            </a:r>
            <a:r>
              <a:rPr lang="zh-CN" altLang="en-US" dirty="0" smtClean="0"/>
              <a:t>系统的基本结构和特点</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中心集中式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sp>
        <p:nvSpPr>
          <p:cNvPr id="6" name="矩形 5"/>
          <p:cNvSpPr/>
          <p:nvPr/>
        </p:nvSpPr>
        <p:spPr>
          <a:xfrm>
            <a:off x="956308" y="2175262"/>
            <a:ext cx="9563515" cy="1050139"/>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7" name="矩形 6"/>
          <p:cNvSpPr/>
          <p:nvPr/>
        </p:nvSpPr>
        <p:spPr>
          <a:xfrm>
            <a:off x="956308" y="4125519"/>
            <a:ext cx="3729771" cy="105013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8" name="矩形 7"/>
          <p:cNvSpPr/>
          <p:nvPr/>
        </p:nvSpPr>
        <p:spPr>
          <a:xfrm>
            <a:off x="1243214" y="2475301"/>
            <a:ext cx="9085339" cy="496896"/>
          </a:xfrm>
          <a:prstGeom prst="rect">
            <a:avLst/>
          </a:prstGeom>
        </p:spPr>
        <p:txBody>
          <a:bodyPr wrap="square" lIns="111090" tIns="55545" rIns="111090" bIns="55545">
            <a:spAutoFit/>
          </a:bodyPr>
          <a:lstStyle/>
          <a:p>
            <a:pPr algn="ctr"/>
            <a:r>
              <a:rPr lang="zh-CN" altLang="en-US" b="1" kern="0" dirty="0" smtClean="0">
                <a:latin typeface="Times New Roman" pitchFamily="18" charset="0"/>
                <a:ea typeface="宋体" pitchFamily="2" charset="-122"/>
                <a:cs typeface="Times New Roman" pitchFamily="18" charset="0"/>
              </a:rPr>
              <a:t>控制中心集中设置</a:t>
            </a:r>
            <a:r>
              <a:rPr lang="en-US" altLang="zh-CN" b="1" kern="0" dirty="0" smtClean="0">
                <a:latin typeface="Times New Roman" pitchFamily="18" charset="0"/>
                <a:ea typeface="宋体" pitchFamily="2" charset="-122"/>
                <a:cs typeface="Times New Roman" pitchFamily="18" charset="0"/>
              </a:rPr>
              <a:t>1</a:t>
            </a:r>
            <a:r>
              <a:rPr lang="zh-CN" altLang="en-US" b="1" kern="0" dirty="0" smtClean="0">
                <a:latin typeface="Times New Roman" pitchFamily="18" charset="0"/>
                <a:ea typeface="宋体" pitchFamily="2" charset="-122"/>
                <a:cs typeface="Times New Roman" pitchFamily="18" charset="0"/>
              </a:rPr>
              <a:t>套（或多套）</a:t>
            </a:r>
            <a:r>
              <a:rPr lang="en-US" altLang="zh-CN" b="1" kern="0" dirty="0" smtClean="0">
                <a:latin typeface="Times New Roman" pitchFamily="18" charset="0"/>
                <a:ea typeface="宋体" pitchFamily="2" charset="-122"/>
                <a:cs typeface="Times New Roman" pitchFamily="18" charset="0"/>
              </a:rPr>
              <a:t>ATC</a:t>
            </a:r>
            <a:r>
              <a:rPr lang="zh-CN" altLang="en-US" b="1" kern="0" dirty="0" smtClean="0">
                <a:latin typeface="Times New Roman" pitchFamily="18" charset="0"/>
                <a:ea typeface="宋体" pitchFamily="2" charset="-122"/>
                <a:cs typeface="Times New Roman" pitchFamily="18" charset="0"/>
              </a:rPr>
              <a:t>集中处理设备</a:t>
            </a:r>
            <a:endParaRPr lang="zh-CN" altLang="en-US" dirty="0"/>
          </a:p>
        </p:txBody>
      </p:sp>
      <p:sp>
        <p:nvSpPr>
          <p:cNvPr id="9" name="矩形 8"/>
          <p:cNvSpPr/>
          <p:nvPr/>
        </p:nvSpPr>
        <p:spPr>
          <a:xfrm>
            <a:off x="6694417" y="4125519"/>
            <a:ext cx="3729771" cy="105013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10" name="矩形 9"/>
          <p:cNvSpPr/>
          <p:nvPr/>
        </p:nvSpPr>
        <p:spPr>
          <a:xfrm>
            <a:off x="1051944" y="4350549"/>
            <a:ext cx="3347229" cy="881616"/>
          </a:xfrm>
          <a:prstGeom prst="rect">
            <a:avLst/>
          </a:prstGeom>
        </p:spPr>
        <p:txBody>
          <a:bodyPr wrap="square" lIns="111090" tIns="55545" rIns="111090" bIns="55545">
            <a:spAutoFit/>
          </a:bodyPr>
          <a:lstStyle/>
          <a:p>
            <a:pPr algn="ctr"/>
            <a:r>
              <a:rPr lang="zh-CN" altLang="en-US" b="1" kern="0" dirty="0" smtClean="0">
                <a:latin typeface="Times New Roman" pitchFamily="18" charset="0"/>
                <a:ea typeface="宋体" pitchFamily="2" charset="-122"/>
                <a:cs typeface="Times New Roman" pitchFamily="18" charset="0"/>
              </a:rPr>
              <a:t>车站控制器</a:t>
            </a:r>
            <a:endParaRPr lang="en-US" altLang="zh-CN" b="1" kern="0" dirty="0" smtClean="0">
              <a:latin typeface="Times New Roman" pitchFamily="18" charset="0"/>
              <a:ea typeface="宋体" pitchFamily="2" charset="-122"/>
              <a:cs typeface="Times New Roman" pitchFamily="18" charset="0"/>
            </a:endParaRPr>
          </a:p>
          <a:p>
            <a:pPr algn="ctr"/>
            <a:r>
              <a:rPr lang="en-US" altLang="zh-CN" b="1" kern="0" dirty="0" smtClean="0">
                <a:latin typeface="Times New Roman" pitchFamily="18" charset="0"/>
                <a:ea typeface="宋体" pitchFamily="2" charset="-122"/>
                <a:cs typeface="Times New Roman" pitchFamily="18" charset="0"/>
              </a:rPr>
              <a:t>ATS</a:t>
            </a:r>
            <a:r>
              <a:rPr lang="zh-CN" altLang="en-US" b="1" kern="0" dirty="0" smtClean="0">
                <a:latin typeface="Times New Roman" pitchFamily="18" charset="0"/>
                <a:ea typeface="宋体" pitchFamily="2" charset="-122"/>
                <a:cs typeface="Times New Roman" pitchFamily="18" charset="0"/>
              </a:rPr>
              <a:t>远程终端</a:t>
            </a:r>
            <a:endParaRPr lang="zh-CN" altLang="en-US" dirty="0"/>
          </a:p>
        </p:txBody>
      </p:sp>
      <p:sp>
        <p:nvSpPr>
          <p:cNvPr id="11" name="矩形 10"/>
          <p:cNvSpPr/>
          <p:nvPr/>
        </p:nvSpPr>
        <p:spPr>
          <a:xfrm>
            <a:off x="6885688" y="4275539"/>
            <a:ext cx="3347229" cy="881616"/>
          </a:xfrm>
          <a:prstGeom prst="rect">
            <a:avLst/>
          </a:prstGeom>
        </p:spPr>
        <p:txBody>
          <a:bodyPr wrap="square" lIns="111090" tIns="55545" rIns="111090" bIns="55545">
            <a:spAutoFit/>
          </a:bodyPr>
          <a:lstStyle/>
          <a:p>
            <a:pPr algn="ctr"/>
            <a:r>
              <a:rPr lang="zh-CN" altLang="en-US" b="1" kern="0" dirty="0" smtClean="0">
                <a:latin typeface="Times New Roman" pitchFamily="18" charset="0"/>
                <a:ea typeface="宋体" pitchFamily="2" charset="-122"/>
                <a:cs typeface="Times New Roman" pitchFamily="18" charset="0"/>
              </a:rPr>
              <a:t>车站控制器</a:t>
            </a:r>
            <a:endParaRPr lang="en-US" altLang="zh-CN" b="1" kern="0" dirty="0" smtClean="0">
              <a:latin typeface="Times New Roman" pitchFamily="18" charset="0"/>
              <a:ea typeface="宋体" pitchFamily="2" charset="-122"/>
              <a:cs typeface="Times New Roman" pitchFamily="18" charset="0"/>
            </a:endParaRPr>
          </a:p>
          <a:p>
            <a:pPr algn="ctr"/>
            <a:r>
              <a:rPr lang="en-US" altLang="zh-CN" b="1" kern="0" dirty="0" smtClean="0">
                <a:latin typeface="Times New Roman" pitchFamily="18" charset="0"/>
                <a:ea typeface="宋体" pitchFamily="2" charset="-122"/>
                <a:cs typeface="Times New Roman" pitchFamily="18" charset="0"/>
              </a:rPr>
              <a:t>ATS</a:t>
            </a:r>
            <a:r>
              <a:rPr lang="zh-CN" altLang="en-US" b="1" kern="0" dirty="0" smtClean="0">
                <a:latin typeface="Times New Roman" pitchFamily="18" charset="0"/>
                <a:ea typeface="宋体" pitchFamily="2" charset="-122"/>
                <a:cs typeface="Times New Roman" pitchFamily="18" charset="0"/>
              </a:rPr>
              <a:t>远程终端</a:t>
            </a:r>
            <a:endParaRPr lang="zh-CN" altLang="en-US" dirty="0"/>
          </a:p>
        </p:txBody>
      </p:sp>
      <p:sp>
        <p:nvSpPr>
          <p:cNvPr id="12" name="矩形 11"/>
          <p:cNvSpPr/>
          <p:nvPr/>
        </p:nvSpPr>
        <p:spPr>
          <a:xfrm>
            <a:off x="956308" y="5550708"/>
            <a:ext cx="3729771" cy="525069"/>
          </a:xfrm>
          <a:prstGeom prst="rect">
            <a:avLst/>
          </a:prstGeom>
          <a:no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r>
              <a:rPr lang="en-US" altLang="zh-CN" b="1" dirty="0" smtClean="0">
                <a:solidFill>
                  <a:schemeClr val="tx1"/>
                </a:solidFill>
              </a:rPr>
              <a:t>ATP/ATO</a:t>
            </a:r>
            <a:r>
              <a:rPr lang="zh-CN" altLang="en-US" b="1" dirty="0" smtClean="0">
                <a:solidFill>
                  <a:schemeClr val="tx1"/>
                </a:solidFill>
              </a:rPr>
              <a:t>设备</a:t>
            </a:r>
            <a:endParaRPr lang="zh-CN" altLang="en-US" b="1" dirty="0">
              <a:solidFill>
                <a:schemeClr val="tx1"/>
              </a:solidFill>
            </a:endParaRPr>
          </a:p>
        </p:txBody>
      </p:sp>
      <p:sp>
        <p:nvSpPr>
          <p:cNvPr id="13" name="椭圆 12"/>
          <p:cNvSpPr/>
          <p:nvPr/>
        </p:nvSpPr>
        <p:spPr>
          <a:xfrm>
            <a:off x="1530119" y="6075777"/>
            <a:ext cx="382541" cy="30004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14" name="椭圆 13"/>
          <p:cNvSpPr/>
          <p:nvPr/>
        </p:nvSpPr>
        <p:spPr>
          <a:xfrm>
            <a:off x="3634092" y="6075777"/>
            <a:ext cx="382541" cy="300040"/>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a:t>
            </a:r>
            <a:r>
              <a:rPr lang="en-US" altLang="zh-CN" dirty="0" smtClean="0"/>
              <a:t>ATC</a:t>
            </a:r>
            <a:r>
              <a:rPr lang="zh-CN" altLang="en-US" dirty="0" smtClean="0"/>
              <a:t>系统的基本结构和特点</a:t>
            </a:r>
            <a:endParaRPr lang="zh-CN" altLang="en-US" dirty="0"/>
          </a:p>
        </p:txBody>
      </p:sp>
      <p:sp>
        <p:nvSpPr>
          <p:cNvPr id="3" name="TextBox 2"/>
          <p:cNvSpPr txBox="1"/>
          <p:nvPr/>
        </p:nvSpPr>
        <p:spPr>
          <a:xfrm>
            <a:off x="478133" y="1275144"/>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中心集中式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sp>
        <p:nvSpPr>
          <p:cNvPr id="8" name="Rectangle 1"/>
          <p:cNvSpPr>
            <a:spLocks noChangeArrowheads="1"/>
          </p:cNvSpPr>
          <p:nvPr/>
        </p:nvSpPr>
        <p:spPr bwMode="auto">
          <a:xfrm>
            <a:off x="382498" y="1950232"/>
            <a:ext cx="11571853" cy="3459245"/>
          </a:xfrm>
          <a:prstGeom prst="rect">
            <a:avLst/>
          </a:prstGeom>
          <a:noFill/>
          <a:ln w="9525">
            <a:solidFill>
              <a:srgbClr val="FF0000"/>
            </a:solidFill>
            <a:miter lim="800000"/>
            <a:headEnd/>
            <a:tailEnd/>
          </a:ln>
          <a:effectLst/>
        </p:spPr>
        <p:txBody>
          <a:bodyPr vert="horz" wrap="square" lIns="111090" tIns="55545" rIns="111090" bIns="55545" numCol="1" anchor="ctr" anchorCtr="0" compatLnSpc="1">
            <a:prstTxWarp prst="textNoShape">
              <a:avLst/>
            </a:prstTxWarp>
            <a:spAutoFit/>
          </a:bodyPr>
          <a:lstStyle/>
          <a:p>
            <a:pPr fontAlgn="base">
              <a:lnSpc>
                <a:spcPct val="150000"/>
              </a:lnSpc>
              <a:spcBef>
                <a:spcPct val="0"/>
              </a:spcBef>
              <a:spcAft>
                <a:spcPct val="0"/>
              </a:spcAft>
              <a:buFont typeface="Wingdings" pitchFamily="2" charset="2"/>
              <a:buChar char="Ø"/>
              <a:defRPr/>
            </a:pPr>
            <a:r>
              <a:rPr lang="zh-CN" altLang="en-US" sz="2900" b="1" kern="0" dirty="0" smtClean="0">
                <a:latin typeface="Times New Roman" pitchFamily="18" charset="0"/>
                <a:ea typeface="宋体" pitchFamily="2" charset="-122"/>
                <a:cs typeface="Times New Roman" pitchFamily="18" charset="0"/>
              </a:rPr>
              <a:t>列车的安全运行主要是由中心集中处理设备负责，包括列车安全间隔、速度保护，以及联锁逻辑保护等。</a:t>
            </a:r>
            <a:endParaRPr lang="en-US" altLang="zh-CN" sz="2900" b="1" kern="0" dirty="0" smtClean="0">
              <a:latin typeface="Times New Roman" pitchFamily="18" charset="0"/>
              <a:ea typeface="宋体" pitchFamily="2" charset="-122"/>
              <a:cs typeface="Times New Roman" pitchFamily="18" charset="0"/>
            </a:endParaRPr>
          </a:p>
          <a:p>
            <a:pPr fontAlgn="base">
              <a:lnSpc>
                <a:spcPct val="150000"/>
              </a:lnSpc>
              <a:spcBef>
                <a:spcPct val="0"/>
              </a:spcBef>
              <a:spcAft>
                <a:spcPct val="0"/>
              </a:spcAft>
              <a:buFont typeface="Wingdings" pitchFamily="2" charset="2"/>
              <a:buChar char="Ø"/>
              <a:defRPr/>
            </a:pPr>
            <a:endParaRPr lang="en-US" altLang="zh-CN" sz="2900" b="1" kern="0" dirty="0" smtClean="0">
              <a:latin typeface="Times New Roman" pitchFamily="18" charset="0"/>
              <a:ea typeface="宋体" pitchFamily="2" charset="-122"/>
              <a:cs typeface="Times New Roman" pitchFamily="18" charset="0"/>
            </a:endParaRPr>
          </a:p>
          <a:p>
            <a:pPr fontAlgn="base">
              <a:lnSpc>
                <a:spcPct val="150000"/>
              </a:lnSpc>
              <a:spcBef>
                <a:spcPct val="0"/>
              </a:spcBef>
              <a:spcAft>
                <a:spcPct val="0"/>
              </a:spcAft>
              <a:buFont typeface="Wingdings" pitchFamily="2" charset="2"/>
              <a:buChar char="Ø"/>
              <a:defRPr/>
            </a:pPr>
            <a:r>
              <a:rPr lang="zh-CN" altLang="en-US" sz="2900" b="1" kern="0" dirty="0" smtClean="0">
                <a:latin typeface="Times New Roman" pitchFamily="18" charset="0"/>
                <a:ea typeface="宋体" pitchFamily="2" charset="-122"/>
                <a:cs typeface="Times New Roman" pitchFamily="18" charset="0"/>
              </a:rPr>
              <a:t>车站控制器只具备一些简单的联锁控制命令的执行及轨旁设备状态的采集功能。</a:t>
            </a:r>
          </a:p>
        </p:txBody>
      </p:sp>
      <p:sp>
        <p:nvSpPr>
          <p:cNvPr id="6" name="Rectangle 1"/>
          <p:cNvSpPr>
            <a:spLocks noChangeArrowheads="1"/>
          </p:cNvSpPr>
          <p:nvPr/>
        </p:nvSpPr>
        <p:spPr bwMode="auto">
          <a:xfrm>
            <a:off x="382498" y="5175658"/>
            <a:ext cx="11571853" cy="2120417"/>
          </a:xfrm>
          <a:prstGeom prst="rect">
            <a:avLst/>
          </a:prstGeom>
          <a:noFill/>
          <a:ln w="9525">
            <a:solidFill>
              <a:srgbClr val="FF00FF"/>
            </a:solidFill>
            <a:miter lim="800000"/>
            <a:headEnd/>
            <a:tailEnd/>
          </a:ln>
          <a:effectLst/>
        </p:spPr>
        <p:txBody>
          <a:bodyPr vert="horz" wrap="square" lIns="111090" tIns="55545" rIns="111090" bIns="55545" numCol="1" anchor="ctr" anchorCtr="0" compatLnSpc="1">
            <a:prstTxWarp prst="textNoShape">
              <a:avLst/>
            </a:prstTxWarp>
            <a:spAutoFit/>
          </a:bodyPr>
          <a:lstStyle/>
          <a:p>
            <a:pPr fontAlgn="base">
              <a:lnSpc>
                <a:spcPct val="150000"/>
              </a:lnSpc>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a:t>
            </a:r>
            <a:r>
              <a:rPr lang="zh-CN" altLang="en-US" sz="2900" b="1" kern="0" dirty="0" smtClean="0">
                <a:latin typeface="Times New Roman" pitchFamily="18" charset="0"/>
                <a:ea typeface="宋体" pitchFamily="2" charset="-122"/>
                <a:cs typeface="Times New Roman" pitchFamily="18" charset="0"/>
              </a:rPr>
              <a:t>车站控制器及车载设备一般是按照中心处理机的指令运行，一旦中心设备由于其他原因造成系统功能未完全开通，则将造成整个线路运营等级的降低。</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a:t>
            </a:r>
            <a:r>
              <a:rPr lang="en-US" altLang="zh-CN" dirty="0" smtClean="0"/>
              <a:t>ATC</a:t>
            </a:r>
            <a:r>
              <a:rPr lang="zh-CN" altLang="en-US" dirty="0" smtClean="0"/>
              <a:t>系统的基本结构和特点</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中心集中式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sp>
        <p:nvSpPr>
          <p:cNvPr id="4" name="TextBox 3"/>
          <p:cNvSpPr txBox="1"/>
          <p:nvPr/>
        </p:nvSpPr>
        <p:spPr>
          <a:xfrm>
            <a:off x="573768" y="1690514"/>
            <a:ext cx="11093677" cy="558451"/>
          </a:xfrm>
          <a:prstGeom prst="rect">
            <a:avLst/>
          </a:prstGeom>
          <a:noFill/>
        </p:spPr>
        <p:txBody>
          <a:bodyPr wrap="square" lIns="111090" tIns="55545" rIns="111090" bIns="55545" rtlCol="0">
            <a:spAutoFit/>
          </a:bodyPr>
          <a:lstStyle/>
          <a:p>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）运营情况</a:t>
            </a:r>
          </a:p>
        </p:txBody>
      </p:sp>
      <p:grpSp>
        <p:nvGrpSpPr>
          <p:cNvPr id="5" name="组合 6"/>
          <p:cNvGrpSpPr/>
          <p:nvPr/>
        </p:nvGrpSpPr>
        <p:grpSpPr>
          <a:xfrm>
            <a:off x="573768" y="2325281"/>
            <a:ext cx="11189312" cy="4506926"/>
            <a:chOff x="357158" y="2000240"/>
            <a:chExt cx="8358246" cy="4292310"/>
          </a:xfrm>
        </p:grpSpPr>
        <p:pic>
          <p:nvPicPr>
            <p:cNvPr id="396290" name="Picture 2" descr="d:\360浏览器\360\360se\360se6\User Data\temp\20140115131059_802.jpg"/>
            <p:cNvPicPr>
              <a:picLocks noChangeAspect="1" noChangeArrowheads="1"/>
            </p:cNvPicPr>
            <p:nvPr/>
          </p:nvPicPr>
          <p:blipFill>
            <a:blip r:embed="rId2"/>
            <a:srcRect b="630"/>
            <a:stretch>
              <a:fillRect/>
            </a:stretch>
          </p:blipFill>
          <p:spPr bwMode="auto">
            <a:xfrm>
              <a:off x="357158" y="2000240"/>
              <a:ext cx="8358246" cy="4292310"/>
            </a:xfrm>
            <a:prstGeom prst="rect">
              <a:avLst/>
            </a:prstGeom>
            <a:noFill/>
          </p:spPr>
        </p:pic>
        <p:sp>
          <p:nvSpPr>
            <p:cNvPr id="6" name="Rectangle 1"/>
            <p:cNvSpPr>
              <a:spLocks noChangeArrowheads="1"/>
            </p:cNvSpPr>
            <p:nvPr/>
          </p:nvSpPr>
          <p:spPr bwMode="auto">
            <a:xfrm>
              <a:off x="428596" y="2000240"/>
              <a:ext cx="8215370" cy="9379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泰雷兹轨道信号公司提供的</a:t>
              </a:r>
              <a:r>
                <a:rPr lang="en-US" altLang="zh-CN" sz="2900" b="1" kern="0" dirty="0" smtClean="0">
                  <a:solidFill>
                    <a:srgbClr val="333399"/>
                  </a:solidFill>
                  <a:latin typeface="Times New Roman" pitchFamily="18" charset="0"/>
                  <a:ea typeface="宋体" pitchFamily="2" charset="-122"/>
                  <a:cs typeface="Times New Roman" pitchFamily="18" charset="0"/>
                </a:rPr>
                <a:t>SeITrac@S40</a:t>
              </a:r>
              <a:r>
                <a:rPr lang="zh-CN" altLang="en-US" sz="2900" b="1" kern="0" dirty="0" smtClean="0">
                  <a:solidFill>
                    <a:srgbClr val="333399"/>
                  </a:solidFill>
                  <a:latin typeface="Times New Roman" pitchFamily="18" charset="0"/>
                  <a:ea typeface="宋体" pitchFamily="2" charset="-122"/>
                  <a:cs typeface="Times New Roman" pitchFamily="18" charset="0"/>
                </a:rPr>
                <a:t>系统为该结构的主要代表。</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a:t>
            </a:r>
            <a:r>
              <a:rPr lang="en-US" altLang="zh-CN" dirty="0" smtClean="0"/>
              <a:t>ATC</a:t>
            </a:r>
            <a:r>
              <a:rPr lang="zh-CN" altLang="en-US" dirty="0" smtClean="0"/>
              <a:t>系统的基本结构和特点</a:t>
            </a:r>
            <a:endParaRPr lang="zh-CN" altLang="en-US" dirty="0"/>
          </a:p>
        </p:txBody>
      </p:sp>
      <p:sp>
        <p:nvSpPr>
          <p:cNvPr id="3" name="TextBox 2"/>
          <p:cNvSpPr txBox="1"/>
          <p:nvPr/>
        </p:nvSpPr>
        <p:spPr>
          <a:xfrm>
            <a:off x="573768" y="1650193"/>
            <a:ext cx="11093677" cy="558451"/>
          </a:xfrm>
          <a:prstGeom prst="rect">
            <a:avLst/>
          </a:prstGeom>
          <a:noFill/>
        </p:spPr>
        <p:txBody>
          <a:bodyPr wrap="square" lIns="111090" tIns="55545" rIns="111090" bIns="55545" rtlCol="0">
            <a:spAutoFit/>
          </a:bodyPr>
          <a:lstStyle/>
          <a:p>
            <a:pPr lvl="0"/>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）结构特点</a:t>
            </a:r>
            <a:endParaRPr lang="zh-CN" altLang="en-US" sz="2900" b="1" dirty="0" smtClean="0">
              <a:solidFill>
                <a:srgbClr val="333399"/>
              </a:solidFill>
              <a:latin typeface="Times New Roman" pitchFamily="18" charset="0"/>
              <a:ea typeface="宋体"/>
              <a:cs typeface="Times New Roman" pitchFamily="18" charset="0"/>
            </a:endParaRPr>
          </a:p>
        </p:txBody>
      </p:sp>
      <p:sp>
        <p:nvSpPr>
          <p:cNvPr id="4" name="TextBox 3"/>
          <p:cNvSpPr txBox="1"/>
          <p:nvPr/>
        </p:nvSpPr>
        <p:spPr>
          <a:xfrm>
            <a:off x="573768" y="1200134"/>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区域分散式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sp>
        <p:nvSpPr>
          <p:cNvPr id="6" name="Rectangle 1"/>
          <p:cNvSpPr>
            <a:spLocks noChangeArrowheads="1"/>
          </p:cNvSpPr>
          <p:nvPr/>
        </p:nvSpPr>
        <p:spPr bwMode="auto">
          <a:xfrm>
            <a:off x="573769" y="2025243"/>
            <a:ext cx="1099804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主要特点是按照线路配线情况，一般在联锁关系密切（或有岔）的车站设置区域型车站</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系统设备，在线路运营指挥中心只设置</a:t>
            </a:r>
            <a:r>
              <a:rPr lang="en-US" altLang="zh-CN" sz="2900" b="1" kern="0" dirty="0" smtClean="0">
                <a:solidFill>
                  <a:srgbClr val="333399"/>
                </a:solidFill>
                <a:latin typeface="Times New Roman" pitchFamily="18" charset="0"/>
                <a:ea typeface="宋体" pitchFamily="2" charset="-122"/>
                <a:cs typeface="Times New Roman" pitchFamily="18" charset="0"/>
              </a:rPr>
              <a:t>ATS</a:t>
            </a:r>
            <a:r>
              <a:rPr lang="zh-CN" altLang="en-US" sz="2900" b="1" kern="0" dirty="0" smtClean="0">
                <a:solidFill>
                  <a:srgbClr val="333399"/>
                </a:solidFill>
                <a:latin typeface="Times New Roman" pitchFamily="18" charset="0"/>
                <a:ea typeface="宋体" pitchFamily="2" charset="-122"/>
                <a:cs typeface="Times New Roman" pitchFamily="18" charset="0"/>
              </a:rPr>
              <a:t>中心级设备。</a:t>
            </a:r>
          </a:p>
        </p:txBody>
      </p:sp>
      <p:sp>
        <p:nvSpPr>
          <p:cNvPr id="7" name="Rectangle 1"/>
          <p:cNvSpPr>
            <a:spLocks noChangeArrowheads="1"/>
          </p:cNvSpPr>
          <p:nvPr/>
        </p:nvSpPr>
        <p:spPr bwMode="auto">
          <a:xfrm>
            <a:off x="573768" y="3225401"/>
            <a:ext cx="10998042" cy="1004727"/>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每套区域型车站</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系统设备主要负责列车在其联锁控制区内安全、高效、可靠地运行。</a:t>
            </a:r>
          </a:p>
        </p:txBody>
      </p:sp>
      <p:sp>
        <p:nvSpPr>
          <p:cNvPr id="10" name="燕尾形 4"/>
          <p:cNvSpPr/>
          <p:nvPr/>
        </p:nvSpPr>
        <p:spPr>
          <a:xfrm>
            <a:off x="860674" y="4275539"/>
            <a:ext cx="2773418" cy="675089"/>
          </a:xfrm>
          <a:prstGeom prst="roundRect">
            <a:avLst/>
          </a:prstGeom>
          <a:noFill/>
          <a:ln>
            <a:noFill/>
          </a:ln>
          <a:effectLst/>
          <a:scene3d>
            <a:camera prst="orthographicFront">
              <a:rot lat="0" lon="0" rev="0"/>
            </a:camera>
            <a:lightRig rig="balanced" dir="t">
              <a:rot lat="0" lon="0" rev="8700000"/>
            </a:lightRig>
          </a:scene3d>
          <a:sp3d/>
        </p:spPr>
        <p:txBody>
          <a:bodyPr spcFirstLastPara="0" vert="horz" wrap="square" lIns="116645" tIns="38882" rIns="38882" bIns="38882" numCol="1" spcCol="1543" anchor="ctr" anchorCtr="0">
            <a:noAutofit/>
          </a:bodyPr>
          <a:lstStyle/>
          <a:p>
            <a:pPr algn="ctr" defTabSz="1296055">
              <a:lnSpc>
                <a:spcPct val="90000"/>
              </a:lnSpc>
              <a:spcBef>
                <a:spcPct val="0"/>
              </a:spcBef>
              <a:spcAft>
                <a:spcPct val="35000"/>
              </a:spcAft>
              <a:defRPr/>
            </a:pPr>
            <a:r>
              <a:rPr lang="zh-CN" altLang="en-US" sz="2900" b="1" dirty="0" smtClean="0">
                <a:solidFill>
                  <a:srgbClr val="333399"/>
                </a:solidFill>
                <a:latin typeface="Perpetua"/>
                <a:ea typeface="宋体"/>
              </a:rPr>
              <a:t>列车运营控制</a:t>
            </a:r>
            <a:endParaRPr lang="zh-CN" altLang="en-US" sz="2900" b="1" dirty="0">
              <a:solidFill>
                <a:srgbClr val="333399"/>
              </a:solidFill>
              <a:latin typeface="Perpetua"/>
              <a:ea typeface="宋体"/>
            </a:endParaRPr>
          </a:p>
        </p:txBody>
      </p:sp>
      <p:sp>
        <p:nvSpPr>
          <p:cNvPr id="11" name="虚尾箭头 10"/>
          <p:cNvSpPr/>
          <p:nvPr/>
        </p:nvSpPr>
        <p:spPr>
          <a:xfrm>
            <a:off x="4112269" y="4125519"/>
            <a:ext cx="860716" cy="975129"/>
          </a:xfrm>
          <a:prstGeom prst="stripedRightArrow">
            <a:avLst>
              <a:gd name="adj1" fmla="val 58684"/>
              <a:gd name="adj2" fmla="val 50000"/>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lIns="111090" tIns="55545" rIns="111090" bIns="55545" rtlCol="0" anchor="ctr"/>
          <a:lstStyle/>
          <a:p>
            <a:pPr algn="ctr"/>
            <a:endParaRPr lang="zh-CN" altLang="en-US"/>
          </a:p>
        </p:txBody>
      </p:sp>
      <p:sp>
        <p:nvSpPr>
          <p:cNvPr id="12" name="TextBox 11"/>
          <p:cNvSpPr txBox="1"/>
          <p:nvPr/>
        </p:nvSpPr>
        <p:spPr>
          <a:xfrm>
            <a:off x="4972985" y="4350550"/>
            <a:ext cx="2869054" cy="558451"/>
          </a:xfrm>
          <a:prstGeom prst="rect">
            <a:avLst/>
          </a:prstGeom>
          <a:noFill/>
        </p:spPr>
        <p:txBody>
          <a:bodyPr wrap="square" lIns="111090" tIns="55545" rIns="111090" bIns="55545" rtlCol="0">
            <a:spAutoFit/>
          </a:bodyPr>
          <a:lstStyle/>
          <a:p>
            <a:pPr algn="ctr"/>
            <a:r>
              <a:rPr lang="zh-CN" altLang="en-US" sz="2900" b="1" dirty="0" smtClean="0">
                <a:solidFill>
                  <a:srgbClr val="333399"/>
                </a:solidFill>
                <a:latin typeface="Times New Roman" pitchFamily="18" charset="0"/>
                <a:ea typeface="+mj-ea"/>
                <a:cs typeface="Times New Roman" pitchFamily="18" charset="0"/>
              </a:rPr>
              <a:t>分摊联锁区</a:t>
            </a:r>
          </a:p>
        </p:txBody>
      </p:sp>
      <p:sp>
        <p:nvSpPr>
          <p:cNvPr id="13" name="TextBox 12"/>
          <p:cNvSpPr txBox="1"/>
          <p:nvPr/>
        </p:nvSpPr>
        <p:spPr>
          <a:xfrm>
            <a:off x="8702756" y="4153092"/>
            <a:ext cx="2869054" cy="1004727"/>
          </a:xfrm>
          <a:prstGeom prst="rect">
            <a:avLst/>
          </a:prstGeom>
          <a:noFill/>
        </p:spPr>
        <p:txBody>
          <a:bodyPr wrap="square" lIns="111090" tIns="55545" rIns="111090" bIns="55545" rtlCol="0">
            <a:spAutoFit/>
          </a:bodyPr>
          <a:lstStyle/>
          <a:p>
            <a:pPr algn="ctr"/>
            <a:r>
              <a:rPr lang="zh-CN" altLang="en-US" sz="2900" b="1" dirty="0" smtClean="0">
                <a:solidFill>
                  <a:srgbClr val="333399"/>
                </a:solidFill>
                <a:latin typeface="Times New Roman" pitchFamily="18" charset="0"/>
                <a:ea typeface="+mj-ea"/>
                <a:cs typeface="Times New Roman" pitchFamily="18" charset="0"/>
              </a:rPr>
              <a:t>分散控制</a:t>
            </a:r>
            <a:endParaRPr lang="en-US" altLang="zh-CN" sz="2900" b="1" dirty="0" smtClean="0">
              <a:solidFill>
                <a:srgbClr val="333399"/>
              </a:solidFill>
              <a:latin typeface="Times New Roman" pitchFamily="18" charset="0"/>
              <a:ea typeface="+mj-ea"/>
              <a:cs typeface="Times New Roman" pitchFamily="18" charset="0"/>
            </a:endParaRPr>
          </a:p>
          <a:p>
            <a:pPr algn="ctr"/>
            <a:r>
              <a:rPr lang="zh-CN" altLang="en-US" sz="2900" b="1" dirty="0" smtClean="0">
                <a:solidFill>
                  <a:srgbClr val="333399"/>
                </a:solidFill>
                <a:latin typeface="Times New Roman" pitchFamily="18" charset="0"/>
                <a:ea typeface="+mj-ea"/>
                <a:cs typeface="Times New Roman" pitchFamily="18" charset="0"/>
              </a:rPr>
              <a:t>风险分散</a:t>
            </a:r>
          </a:p>
        </p:txBody>
      </p:sp>
      <p:sp>
        <p:nvSpPr>
          <p:cNvPr id="14" name="虚尾箭头 13"/>
          <p:cNvSpPr/>
          <p:nvPr/>
        </p:nvSpPr>
        <p:spPr>
          <a:xfrm>
            <a:off x="7937674" y="4125519"/>
            <a:ext cx="860716" cy="975129"/>
          </a:xfrm>
          <a:prstGeom prst="stripedRightArrow">
            <a:avLst>
              <a:gd name="adj1" fmla="val 58684"/>
              <a:gd name="adj2" fmla="val 50000"/>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lIns="111090" tIns="55545" rIns="111090" bIns="55545" rtlCol="0" anchor="ctr"/>
          <a:lstStyle/>
          <a:p>
            <a:pPr algn="ctr"/>
            <a:endParaRPr lang="zh-CN" altLang="en-US"/>
          </a:p>
        </p:txBody>
      </p:sp>
      <p:sp>
        <p:nvSpPr>
          <p:cNvPr id="15" name="燕尾形箭头 14"/>
          <p:cNvSpPr/>
          <p:nvPr/>
        </p:nvSpPr>
        <p:spPr>
          <a:xfrm rot="5400000">
            <a:off x="6042775" y="4645919"/>
            <a:ext cx="825109" cy="1434527"/>
          </a:xfrm>
          <a:prstGeom prst="notchedRightArrow">
            <a:avLst/>
          </a:prstGeom>
          <a:solidFill>
            <a:srgbClr val="92D05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16" name="Rectangle 1"/>
          <p:cNvSpPr>
            <a:spLocks noChangeArrowheads="1"/>
          </p:cNvSpPr>
          <p:nvPr/>
        </p:nvSpPr>
        <p:spPr bwMode="auto">
          <a:xfrm>
            <a:off x="573768" y="5775738"/>
            <a:ext cx="10998042" cy="1004727"/>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        有利于分期分段实施的轨道交通线路，合理的划分联锁区对已运营线路的影响，保证运营服务质量。</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anim calcmode="lin" valueType="num">
                                      <p:cBhvr>
                                        <p:cTn id="46" dur="500" fill="hold"/>
                                        <p:tgtEl>
                                          <p:spTgt spid="15"/>
                                        </p:tgtEl>
                                        <p:attrNameLst>
                                          <p:attrName>ppt_x</p:attrName>
                                        </p:attrNameLst>
                                      </p:cBhvr>
                                      <p:tavLst>
                                        <p:tav tm="0">
                                          <p:val>
                                            <p:strVal val="#ppt_x"/>
                                          </p:val>
                                        </p:tav>
                                        <p:tav tm="100000">
                                          <p:val>
                                            <p:strVal val="#ppt_x"/>
                                          </p:val>
                                        </p:tav>
                                      </p:tavLst>
                                    </p:anim>
                                    <p:anim calcmode="lin" valueType="num">
                                      <p:cBhvr>
                                        <p:cTn id="4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10" grpId="0"/>
      <p:bldP spid="11" grpId="0" animBg="1"/>
      <p:bldP spid="12" grpId="0"/>
      <p:bldP spid="13" grpId="0"/>
      <p:bldP spid="14" grpId="0" animBg="1"/>
      <p:bldP spid="15"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img129.jpg"/>
          <p:cNvPicPr>
            <a:picLocks noChangeAspect="1"/>
          </p:cNvPicPr>
          <p:nvPr/>
        </p:nvPicPr>
        <p:blipFill>
          <a:blip r:embed="rId2">
            <a:lum bright="-10000" contrast="40000"/>
          </a:blip>
          <a:srcRect l="18217" t="10416" r="25571" b="17708"/>
          <a:stretch>
            <a:fillRect/>
          </a:stretch>
        </p:blipFill>
        <p:spPr>
          <a:xfrm rot="5520000">
            <a:off x="4194992" y="-675177"/>
            <a:ext cx="4440262" cy="9961038"/>
          </a:xfrm>
          <a:prstGeom prst="rect">
            <a:avLst/>
          </a:prstGeom>
        </p:spPr>
      </p:pic>
      <p:sp>
        <p:nvSpPr>
          <p:cNvPr id="2" name="标题 1"/>
          <p:cNvSpPr>
            <a:spLocks noGrp="1"/>
          </p:cNvSpPr>
          <p:nvPr>
            <p:ph type="title"/>
          </p:nvPr>
        </p:nvSpPr>
        <p:spPr/>
        <p:txBody>
          <a:bodyPr>
            <a:normAutofit fontScale="90000"/>
          </a:bodyPr>
          <a:lstStyle/>
          <a:p>
            <a:r>
              <a:rPr lang="zh-CN" altLang="en-US" dirty="0" smtClean="0"/>
              <a:t>三、</a:t>
            </a:r>
            <a:r>
              <a:rPr lang="en-US" altLang="zh-CN" dirty="0" smtClean="0"/>
              <a:t>ATC</a:t>
            </a:r>
            <a:r>
              <a:rPr lang="zh-CN" altLang="en-US" dirty="0" smtClean="0"/>
              <a:t>系统的基本结构和特点</a:t>
            </a:r>
            <a:endParaRPr lang="zh-CN" altLang="en-US" dirty="0"/>
          </a:p>
        </p:txBody>
      </p:sp>
      <p:sp>
        <p:nvSpPr>
          <p:cNvPr id="3" name="TextBox 2"/>
          <p:cNvSpPr txBox="1"/>
          <p:nvPr/>
        </p:nvSpPr>
        <p:spPr>
          <a:xfrm>
            <a:off x="573768" y="1650193"/>
            <a:ext cx="11093677" cy="558451"/>
          </a:xfrm>
          <a:prstGeom prst="rect">
            <a:avLst/>
          </a:prstGeom>
          <a:noFill/>
        </p:spPr>
        <p:txBody>
          <a:bodyPr wrap="square" lIns="111090" tIns="55545" rIns="111090" bIns="55545" rtlCol="0">
            <a:spAutoFit/>
          </a:bodyPr>
          <a:lstStyle/>
          <a:p>
            <a:pPr lvl="0"/>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）结构特点</a:t>
            </a:r>
            <a:endParaRPr lang="zh-CN" altLang="en-US" sz="2900" b="1" dirty="0" smtClean="0">
              <a:solidFill>
                <a:srgbClr val="333399"/>
              </a:solidFill>
              <a:latin typeface="Times New Roman" pitchFamily="18" charset="0"/>
              <a:ea typeface="宋体"/>
              <a:cs typeface="Times New Roman" pitchFamily="18" charset="0"/>
            </a:endParaRPr>
          </a:p>
        </p:txBody>
      </p:sp>
      <p:sp>
        <p:nvSpPr>
          <p:cNvPr id="4" name="TextBox 3"/>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区域分散式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sp>
        <p:nvSpPr>
          <p:cNvPr id="7" name="矩形 6"/>
          <p:cNvSpPr/>
          <p:nvPr/>
        </p:nvSpPr>
        <p:spPr>
          <a:xfrm>
            <a:off x="1147579" y="3375420"/>
            <a:ext cx="5259933" cy="3075406"/>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8" name="矩形 7"/>
          <p:cNvSpPr/>
          <p:nvPr/>
        </p:nvSpPr>
        <p:spPr>
          <a:xfrm>
            <a:off x="6311877" y="3375420"/>
            <a:ext cx="5259933" cy="3075406"/>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8508" y="314302"/>
            <a:ext cx="1620957" cy="523220"/>
          </a:xfrm>
          <a:prstGeom prst="rect">
            <a:avLst/>
          </a:prstGeom>
        </p:spPr>
        <p:txBody>
          <a:bodyPr wrap="none">
            <a:spAutoFit/>
          </a:bodyPr>
          <a:lstStyle/>
          <a:p>
            <a:pPr>
              <a:lnSpc>
                <a:spcPct val="100000"/>
              </a:lnSpc>
              <a:spcBef>
                <a:spcPct val="0"/>
              </a:spcBef>
              <a:buClrTx/>
              <a:buFontTx/>
              <a:buNone/>
            </a:pPr>
            <a:r>
              <a:rPr lang="zh-CN" altLang="en-US" sz="2800" b="1" smtClean="0">
                <a:solidFill>
                  <a:srgbClr val="000000"/>
                </a:solidFill>
                <a:latin typeface="微软雅黑" pitchFamily="34" charset="-122"/>
                <a:ea typeface="微软雅黑" pitchFamily="34" charset="-122"/>
              </a:rPr>
              <a:t>学习要点</a:t>
            </a:r>
            <a:endParaRPr lang="zh-CN" altLang="en-US" sz="2800" b="1" dirty="0">
              <a:solidFill>
                <a:srgbClr val="000000"/>
              </a:solidFill>
              <a:latin typeface="微软雅黑" pitchFamily="34" charset="-122"/>
              <a:ea typeface="微软雅黑" pitchFamily="34" charset="-122"/>
            </a:endParaRPr>
          </a:p>
        </p:txBody>
      </p:sp>
      <p:sp>
        <p:nvSpPr>
          <p:cNvPr id="3" name="Rectangle 1"/>
          <p:cNvSpPr>
            <a:spLocks noChangeArrowheads="1"/>
          </p:cNvSpPr>
          <p:nvPr/>
        </p:nvSpPr>
        <p:spPr bwMode="auto">
          <a:xfrm>
            <a:off x="548442" y="1457310"/>
            <a:ext cx="11144328"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zh-CN" sz="2000" b="1" i="0" u="none" strike="noStrike" cap="none" normalizeH="0" baseline="0" dirty="0" smtClean="0">
                <a:ln>
                  <a:noFill/>
                </a:ln>
                <a:effectLst/>
                <a:latin typeface="微软雅黑" pitchFamily="34" charset="-122"/>
                <a:ea typeface="微软雅黑" pitchFamily="34" charset="-122"/>
                <a:cs typeface="Times New Roman" pitchFamily="18" charset="0"/>
              </a:rPr>
              <a:t>知识目标</a:t>
            </a:r>
            <a:r>
              <a:rPr kumimoji="0" lang="zh-CN" altLang="en-US" sz="2000" b="1" i="0" u="none" strike="noStrike" cap="none" normalizeH="0" baseline="0" dirty="0" smtClean="0">
                <a:ln>
                  <a:noFill/>
                </a:ln>
                <a:effectLst/>
                <a:latin typeface="微软雅黑" pitchFamily="34" charset="-122"/>
                <a:ea typeface="微软雅黑" pitchFamily="34" charset="-122"/>
                <a:cs typeface="Times New Roman" pitchFamily="18" charset="0"/>
              </a:rPr>
              <a:t>：</a:t>
            </a:r>
            <a:endParaRPr kumimoji="0" lang="zh-CN" sz="2000" b="1" i="0" u="none" strike="noStrike" cap="none" normalizeH="0" baseline="0" dirty="0" smtClean="0">
              <a:ln>
                <a:noFill/>
              </a:ln>
              <a:effectLst/>
              <a:latin typeface="微软雅黑" pitchFamily="34" charset="-122"/>
              <a:ea typeface="微软雅黑" pitchFamily="34" charset="-122"/>
              <a:cs typeface="宋体" pitchFamily="2" charset="-122"/>
            </a:endParaRP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1. </a:t>
            </a:r>
            <a:r>
              <a:rPr lang="zh-CN" altLang="en-US" sz="2000" b="1" dirty="0" smtClean="0">
                <a:latin typeface="微软雅黑" pitchFamily="34" charset="-122"/>
                <a:ea typeface="微软雅黑" pitchFamily="34" charset="-122"/>
                <a:cs typeface="Times New Roman" pitchFamily="18" charset="0"/>
              </a:rPr>
              <a:t>掌握列车自动控制系统的作用；</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2. </a:t>
            </a:r>
            <a:r>
              <a:rPr lang="zh-CN" altLang="en-US" sz="2000" b="1" dirty="0" smtClean="0">
                <a:latin typeface="微软雅黑" pitchFamily="34" charset="-122"/>
                <a:ea typeface="微软雅黑" pitchFamily="34" charset="-122"/>
                <a:cs typeface="Times New Roman" pitchFamily="18" charset="0"/>
              </a:rPr>
              <a:t>掌握列车自动控制系统的组成；</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3. </a:t>
            </a:r>
            <a:r>
              <a:rPr lang="zh-CN" altLang="en-US" sz="2000" b="1" dirty="0" smtClean="0">
                <a:latin typeface="微软雅黑" pitchFamily="34" charset="-122"/>
                <a:ea typeface="微软雅黑" pitchFamily="34" charset="-122"/>
                <a:cs typeface="Times New Roman" pitchFamily="18" charset="0"/>
              </a:rPr>
              <a:t>了解列车自动控制系统的功能及结构类型；</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4. </a:t>
            </a:r>
            <a:r>
              <a:rPr lang="zh-CN" altLang="en-US" sz="2000" b="1" dirty="0" smtClean="0">
                <a:latin typeface="微软雅黑" pitchFamily="34" charset="-122"/>
                <a:ea typeface="微软雅黑" pitchFamily="34" charset="-122"/>
                <a:cs typeface="Times New Roman" pitchFamily="18" charset="0"/>
              </a:rPr>
              <a:t>了解列车自动控制系统的分类；</a:t>
            </a:r>
          </a:p>
          <a:p>
            <a:pPr marL="0" marR="0" lvl="0" indent="266700" algn="l" defTabSz="914400" rtl="0" eaLnBrk="0" fontAlgn="base" latinLnBrk="0" hangingPunct="0">
              <a:lnSpc>
                <a:spcPct val="150000"/>
              </a:lnSpc>
              <a:spcBef>
                <a:spcPct val="0"/>
              </a:spcBef>
              <a:spcAft>
                <a:spcPct val="0"/>
              </a:spcAft>
              <a:buClrTx/>
              <a:buSzTx/>
              <a:buFontTx/>
              <a:buNone/>
              <a:tabLst/>
            </a:pPr>
            <a:endParaRPr kumimoji="0" lang="en-US" altLang="zh-CN" sz="2000" b="1" i="0" u="none" strike="noStrike" cap="none" normalizeH="0" baseline="0" dirty="0" smtClean="0">
              <a:ln>
                <a:noFill/>
              </a:ln>
              <a:solidFill>
                <a:srgbClr val="0303EB"/>
              </a:solidFill>
              <a:effectLst/>
              <a:latin typeface="微软雅黑" pitchFamily="34" charset="-122"/>
              <a:ea typeface="微软雅黑" pitchFamily="34" charset="-122"/>
              <a:cs typeface="Times New Roman"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rgbClr val="0303EB"/>
                </a:solidFill>
                <a:effectLst/>
                <a:latin typeface="微软雅黑" pitchFamily="34" charset="-122"/>
                <a:ea typeface="微软雅黑" pitchFamily="34" charset="-122"/>
                <a:cs typeface="Times New Roman" pitchFamily="18" charset="0"/>
              </a:rPr>
              <a:t>技能目标：</a:t>
            </a:r>
            <a:endParaRPr kumimoji="0" lang="zh-CN" altLang="en-US" sz="2000" b="1" i="0" u="none" strike="noStrike" cap="none" normalizeH="0" baseline="0" dirty="0" smtClean="0">
              <a:ln>
                <a:noFill/>
              </a:ln>
              <a:solidFill>
                <a:srgbClr val="0303EB"/>
              </a:solidFill>
              <a:effectLst/>
              <a:latin typeface="微软雅黑" pitchFamily="34" charset="-122"/>
              <a:ea typeface="微软雅黑" pitchFamily="34" charset="-122"/>
              <a:cs typeface="宋体" pitchFamily="2" charset="-122"/>
            </a:endParaRP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1. </a:t>
            </a:r>
            <a:r>
              <a:rPr lang="zh-CN" altLang="en-US" sz="2000" b="1" dirty="0" smtClean="0">
                <a:latin typeface="微软雅黑" pitchFamily="34" charset="-122"/>
                <a:ea typeface="微软雅黑" pitchFamily="34" charset="-122"/>
                <a:cs typeface="Times New Roman" pitchFamily="18" charset="0"/>
              </a:rPr>
              <a:t>能够将列车自动控制系统设备进行归类；</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2. </a:t>
            </a:r>
            <a:r>
              <a:rPr lang="zh-CN" altLang="en-US" sz="2000" b="1" dirty="0" smtClean="0">
                <a:latin typeface="微软雅黑" pitchFamily="34" charset="-122"/>
                <a:ea typeface="微软雅黑" pitchFamily="34" charset="-122"/>
                <a:cs typeface="Times New Roman" pitchFamily="18" charset="0"/>
              </a:rPr>
              <a:t>能够完成</a:t>
            </a:r>
            <a:r>
              <a:rPr lang="en-US" altLang="en-US" sz="2000" b="1" dirty="0" smtClean="0">
                <a:latin typeface="微软雅黑" pitchFamily="34" charset="-122"/>
                <a:ea typeface="微软雅黑" pitchFamily="34" charset="-122"/>
                <a:cs typeface="Times New Roman" pitchFamily="18" charset="0"/>
              </a:rPr>
              <a:t>ATC</a:t>
            </a:r>
            <a:r>
              <a:rPr lang="zh-CN" altLang="en-US" sz="2000" b="1" dirty="0" smtClean="0">
                <a:latin typeface="微软雅黑" pitchFamily="34" charset="-122"/>
                <a:ea typeface="微软雅黑" pitchFamily="34" charset="-122"/>
                <a:cs typeface="Times New Roman" pitchFamily="18" charset="0"/>
              </a:rPr>
              <a:t>系统仿真软件系统启动及关闭等相关操作</a:t>
            </a:r>
            <a:r>
              <a:rPr lang="zh-CN" altLang="en-US" sz="2000" dirty="0" smtClean="0"/>
              <a:t>；</a:t>
            </a:r>
            <a:endParaRPr lang="zh-CN" altLang="en-US" sz="2000" b="1" dirty="0" smtClean="0">
              <a:solidFill>
                <a:srgbClr val="FF0000"/>
              </a:solidFill>
              <a:latin typeface="微软雅黑" pitchFamily="34" charset="-122"/>
              <a:ea typeface="微软雅黑" pitchFamily="34" charset="-122"/>
              <a:cs typeface="Times New Roman" pitchFamily="18" charset="0"/>
            </a:endParaRPr>
          </a:p>
        </p:txBody>
      </p:sp>
      <p:pic>
        <p:nvPicPr>
          <p:cNvPr id="4" name="Picture 4" descr="d:\360浏览器\360\360se\360se6\User Data\temp\200912210104249.JPG"/>
          <p:cNvPicPr>
            <a:picLocks noChangeAspect="1" noChangeArrowheads="1"/>
          </p:cNvPicPr>
          <p:nvPr/>
        </p:nvPicPr>
        <p:blipFill>
          <a:blip r:embed="rId2"/>
          <a:srcRect l="9062" t="72980" r="19687" b="2426"/>
          <a:stretch>
            <a:fillRect/>
          </a:stretch>
        </p:blipFill>
        <p:spPr bwMode="auto">
          <a:xfrm flipH="1">
            <a:off x="7406490" y="5600714"/>
            <a:ext cx="4357660" cy="1357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a:t>
            </a:r>
            <a:r>
              <a:rPr lang="en-US" altLang="zh-CN" dirty="0" smtClean="0"/>
              <a:t>ATC</a:t>
            </a:r>
            <a:r>
              <a:rPr lang="zh-CN" altLang="en-US" dirty="0" smtClean="0"/>
              <a:t>系统的基本结构和特点</a:t>
            </a:r>
            <a:endParaRPr lang="zh-CN" altLang="en-US" dirty="0"/>
          </a:p>
        </p:txBody>
      </p:sp>
      <p:sp>
        <p:nvSpPr>
          <p:cNvPr id="3" name="TextBox 2"/>
          <p:cNvSpPr txBox="1"/>
          <p:nvPr/>
        </p:nvSpPr>
        <p:spPr>
          <a:xfrm>
            <a:off x="573768" y="1650193"/>
            <a:ext cx="11093677" cy="558451"/>
          </a:xfrm>
          <a:prstGeom prst="rect">
            <a:avLst/>
          </a:prstGeom>
          <a:noFill/>
        </p:spPr>
        <p:txBody>
          <a:bodyPr wrap="square" lIns="111090" tIns="55545" rIns="111090" bIns="55545" rtlCol="0">
            <a:spAutoFit/>
          </a:bodyPr>
          <a:lstStyle/>
          <a:p>
            <a:pPr lvl="0"/>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）运营情况</a:t>
            </a:r>
            <a:endParaRPr lang="zh-CN" altLang="en-US" sz="2900" b="1" dirty="0" smtClean="0">
              <a:solidFill>
                <a:srgbClr val="333399"/>
              </a:solidFill>
              <a:latin typeface="Times New Roman" pitchFamily="18" charset="0"/>
              <a:ea typeface="宋体"/>
              <a:cs typeface="Times New Roman" pitchFamily="18" charset="0"/>
            </a:endParaRPr>
          </a:p>
        </p:txBody>
      </p:sp>
      <p:sp>
        <p:nvSpPr>
          <p:cNvPr id="4" name="TextBox 3"/>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区域分散式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pic>
        <p:nvPicPr>
          <p:cNvPr id="392194" name="Picture 2" descr="d:\360浏览器\360\360se\360se6\User Data\temp\914e18cc4beb5ddc920e01a98732a288.jpg"/>
          <p:cNvPicPr>
            <a:picLocks noChangeAspect="1" noChangeArrowheads="1"/>
          </p:cNvPicPr>
          <p:nvPr/>
        </p:nvPicPr>
        <p:blipFill>
          <a:blip r:embed="rId2"/>
          <a:srcRect/>
          <a:stretch>
            <a:fillRect/>
          </a:stretch>
        </p:blipFill>
        <p:spPr bwMode="auto">
          <a:xfrm>
            <a:off x="669403" y="2250272"/>
            <a:ext cx="7842082" cy="4278416"/>
          </a:xfrm>
          <a:prstGeom prst="rect">
            <a:avLst/>
          </a:prstGeom>
          <a:noFill/>
        </p:spPr>
      </p:pic>
      <p:sp>
        <p:nvSpPr>
          <p:cNvPr id="6" name="Rectangle 1"/>
          <p:cNvSpPr>
            <a:spLocks noChangeArrowheads="1"/>
          </p:cNvSpPr>
          <p:nvPr/>
        </p:nvSpPr>
        <p:spPr bwMode="auto">
          <a:xfrm>
            <a:off x="8702755" y="3214726"/>
            <a:ext cx="3155960" cy="1897279"/>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西门子公司提供</a:t>
            </a:r>
            <a:r>
              <a:rPr lang="en-US" altLang="zh-CN" sz="2900" b="1" kern="0" dirty="0" smtClean="0">
                <a:solidFill>
                  <a:srgbClr val="333399"/>
                </a:solidFill>
                <a:latin typeface="Times New Roman" pitchFamily="18" charset="0"/>
                <a:ea typeface="宋体" pitchFamily="2" charset="-122"/>
                <a:cs typeface="fangsong_gb2312"/>
              </a:rPr>
              <a:t>TRAINGUARD MT</a:t>
            </a:r>
            <a:r>
              <a:rPr lang="zh-CN" altLang="en-US" sz="2900" b="1" kern="0" dirty="0" smtClean="0">
                <a:solidFill>
                  <a:srgbClr val="333399"/>
                </a:solidFill>
                <a:latin typeface="Times New Roman" pitchFamily="18" charset="0"/>
                <a:ea typeface="宋体" pitchFamily="2" charset="-122"/>
                <a:cs typeface="fangsong_gb2312"/>
              </a:rPr>
              <a:t>系统为该结构的主要代表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2194"/>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a:t>
            </a:r>
            <a:r>
              <a:rPr lang="en-US" altLang="zh-CN" dirty="0" smtClean="0"/>
              <a:t>ATC</a:t>
            </a:r>
            <a:r>
              <a:rPr lang="zh-CN" altLang="en-US" dirty="0" smtClean="0"/>
              <a:t>系统的基本结构和特点</a:t>
            </a:r>
            <a:endParaRPr lang="zh-CN" altLang="en-US" dirty="0"/>
          </a:p>
        </p:txBody>
      </p:sp>
      <p:sp>
        <p:nvSpPr>
          <p:cNvPr id="3" name="TextBox 2"/>
          <p:cNvSpPr txBox="1"/>
          <p:nvPr/>
        </p:nvSpPr>
        <p:spPr>
          <a:xfrm>
            <a:off x="573768" y="1650193"/>
            <a:ext cx="11093677" cy="1451003"/>
          </a:xfrm>
          <a:prstGeom prst="rect">
            <a:avLst/>
          </a:prstGeom>
          <a:noFill/>
        </p:spPr>
        <p:txBody>
          <a:bodyPr wrap="square" lIns="111090" tIns="55545" rIns="111090" bIns="55545" rtlCol="0">
            <a:spAutoFit/>
          </a:bodyPr>
          <a:lstStyle/>
          <a:p>
            <a:pPr lvl="0"/>
            <a:r>
              <a:rPr lang="zh-CN" altLang="en-US" sz="2900" b="1" dirty="0" smtClean="0">
                <a:solidFill>
                  <a:srgbClr val="333399"/>
                </a:solidFill>
                <a:latin typeface="Times New Roman" pitchFamily="18" charset="0"/>
                <a:ea typeface="+mj-ea"/>
                <a:cs typeface="Times New Roman" pitchFamily="18" charset="0"/>
              </a:rPr>
              <a:t>        正常情况下，由控制中心向联锁机传送运行图信息，将进路功能下放给车站联锁机设备来实现； 非正常情况下，车站联锁机根据曾经收到的列车运行图信息继续进行进路控制。</a:t>
            </a:r>
            <a:endParaRPr lang="zh-CN" altLang="en-US" sz="2900" b="1" dirty="0" smtClean="0">
              <a:solidFill>
                <a:srgbClr val="333399"/>
              </a:solidFill>
              <a:latin typeface="Times New Roman" pitchFamily="18" charset="0"/>
              <a:ea typeface="宋体"/>
              <a:cs typeface="Times New Roman" pitchFamily="18" charset="0"/>
            </a:endParaRPr>
          </a:p>
        </p:txBody>
      </p:sp>
      <p:sp>
        <p:nvSpPr>
          <p:cNvPr id="4" name="TextBox 3"/>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3.</a:t>
            </a:r>
            <a:r>
              <a:rPr lang="zh-CN" altLang="en-US" sz="2900" b="1" dirty="0" smtClean="0">
                <a:solidFill>
                  <a:srgbClr val="333399"/>
                </a:solidFill>
                <a:latin typeface="Times New Roman" pitchFamily="18" charset="0"/>
                <a:ea typeface="+mj-ea"/>
                <a:cs typeface="Times New Roman" pitchFamily="18" charset="0"/>
              </a:rPr>
              <a:t>结构比较</a:t>
            </a:r>
          </a:p>
        </p:txBody>
      </p:sp>
      <p:sp>
        <p:nvSpPr>
          <p:cNvPr id="5" name="下箭头 4"/>
          <p:cNvSpPr/>
          <p:nvPr/>
        </p:nvSpPr>
        <p:spPr>
          <a:xfrm>
            <a:off x="2582106" y="4575579"/>
            <a:ext cx="1147622" cy="525069"/>
          </a:xfrm>
          <a:prstGeom prst="downArrow">
            <a:avLst/>
          </a:prstGeom>
          <a:solidFill>
            <a:srgbClr val="00B0F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6" name="下箭头 5"/>
          <p:cNvSpPr/>
          <p:nvPr/>
        </p:nvSpPr>
        <p:spPr>
          <a:xfrm>
            <a:off x="7937674" y="4575579"/>
            <a:ext cx="1147622" cy="525069"/>
          </a:xfrm>
          <a:prstGeom prst="downArrow">
            <a:avLst/>
          </a:prstGeom>
          <a:solidFill>
            <a:srgbClr val="FF99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grpSp>
        <p:nvGrpSpPr>
          <p:cNvPr id="7" name="组合 4"/>
          <p:cNvGrpSpPr/>
          <p:nvPr/>
        </p:nvGrpSpPr>
        <p:grpSpPr>
          <a:xfrm>
            <a:off x="1147579" y="3225400"/>
            <a:ext cx="3921041" cy="1050139"/>
            <a:chOff x="3965" y="1375872"/>
            <a:chExt cx="2308322" cy="923329"/>
          </a:xfrm>
          <a:scene3d>
            <a:camera prst="orthographicFront">
              <a:rot lat="0" lon="0" rev="0"/>
            </a:camera>
            <a:lightRig rig="glow" dir="t">
              <a:rot lat="0" lon="0" rev="4800000"/>
            </a:lightRig>
          </a:scene3d>
        </p:grpSpPr>
        <p:sp>
          <p:nvSpPr>
            <p:cNvPr id="8" name="燕尾形 5"/>
            <p:cNvSpPr/>
            <p:nvPr/>
          </p:nvSpPr>
          <p:spPr>
            <a:xfrm>
              <a:off x="3965" y="1375872"/>
              <a:ext cx="2308322" cy="923329"/>
            </a:xfrm>
            <a:prstGeom prst="ellipse">
              <a:avLst/>
            </a:prstGeom>
            <a:solidFill>
              <a:srgbClr val="00B0F0"/>
            </a:solidFill>
            <a:ln w="12700" cap="flat" cmpd="sng" algn="ctr">
              <a:noFill/>
              <a:prstDash val="solid"/>
            </a:ln>
            <a:effectLst>
              <a:outerShdw blurRad="190500" dist="228600" dir="2700000" algn="ctr">
                <a:srgbClr val="000000">
                  <a:alpha val="30000"/>
                </a:srgbClr>
              </a:outerShdw>
            </a:effectLst>
            <a:sp3d prstMaterial="matte">
              <a:bevelT w="127000" h="63500"/>
            </a:sp3d>
          </p:spPr>
        </p:sp>
        <p:sp>
          <p:nvSpPr>
            <p:cNvPr id="9" name="燕尾形 4"/>
            <p:cNvSpPr/>
            <p:nvPr/>
          </p:nvSpPr>
          <p:spPr>
            <a:xfrm>
              <a:off x="171969" y="1375872"/>
              <a:ext cx="2000420" cy="923329"/>
            </a:xfrm>
            <a:prstGeom prst="ellipse">
              <a:avLst/>
            </a:prstGeom>
            <a:noFill/>
            <a:ln>
              <a:noFill/>
            </a:ln>
            <a:effectLst/>
            <a:sp3d/>
          </p:spPr>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defRPr/>
              </a:pPr>
              <a:r>
                <a:rPr lang="zh-CN" altLang="en-US" sz="2900" b="1" dirty="0" smtClean="0">
                  <a:solidFill>
                    <a:sysClr val="window" lastClr="FFFFFF"/>
                  </a:solidFill>
                  <a:latin typeface="Times New Roman" pitchFamily="18" charset="0"/>
                  <a:ea typeface="+mj-ea"/>
                  <a:cs typeface="Times New Roman" pitchFamily="18" charset="0"/>
                </a:rPr>
                <a:t>中心集中式</a:t>
              </a:r>
              <a:r>
                <a:rPr lang="en-US" altLang="zh-CN" sz="2900" b="1" dirty="0" smtClean="0">
                  <a:solidFill>
                    <a:sysClr val="window" lastClr="FFFFFF"/>
                  </a:solidFill>
                  <a:latin typeface="Times New Roman" pitchFamily="18" charset="0"/>
                  <a:ea typeface="+mj-ea"/>
                  <a:cs typeface="Times New Roman" pitchFamily="18" charset="0"/>
                </a:rPr>
                <a:t>ATC</a:t>
              </a:r>
              <a:r>
                <a:rPr lang="zh-CN" altLang="en-US" sz="2900" b="1" dirty="0" smtClean="0">
                  <a:solidFill>
                    <a:sysClr val="window" lastClr="FFFFFF"/>
                  </a:solidFill>
                  <a:latin typeface="Times New Roman" pitchFamily="18" charset="0"/>
                  <a:ea typeface="+mj-ea"/>
                  <a:cs typeface="Times New Roman" pitchFamily="18" charset="0"/>
                </a:rPr>
                <a:t>系统</a:t>
              </a:r>
              <a:endParaRPr lang="zh-CN" altLang="en-US" sz="2900" b="1" dirty="0">
                <a:solidFill>
                  <a:sysClr val="window" lastClr="FFFFFF"/>
                </a:solidFill>
                <a:latin typeface="Times New Roman" pitchFamily="18" charset="0"/>
                <a:ea typeface="+mj-ea"/>
                <a:cs typeface="Times New Roman" pitchFamily="18" charset="0"/>
              </a:endParaRPr>
            </a:p>
          </p:txBody>
        </p:sp>
      </p:grpSp>
      <p:grpSp>
        <p:nvGrpSpPr>
          <p:cNvPr id="10" name="组合 10"/>
          <p:cNvGrpSpPr/>
          <p:nvPr/>
        </p:nvGrpSpPr>
        <p:grpSpPr>
          <a:xfrm>
            <a:off x="6503147" y="3300410"/>
            <a:ext cx="3921041" cy="1050139"/>
            <a:chOff x="6236437" y="1375872"/>
            <a:chExt cx="2308322" cy="923329"/>
          </a:xfrm>
          <a:scene3d>
            <a:camera prst="orthographicFront">
              <a:rot lat="0" lon="0" rev="0"/>
            </a:camera>
            <a:lightRig rig="glow" dir="t">
              <a:rot lat="0" lon="0" rev="4800000"/>
            </a:lightRig>
          </a:scene3d>
        </p:grpSpPr>
        <p:sp>
          <p:nvSpPr>
            <p:cNvPr id="11" name="燕尾形 13"/>
            <p:cNvSpPr/>
            <p:nvPr/>
          </p:nvSpPr>
          <p:spPr>
            <a:xfrm>
              <a:off x="6236437" y="1375872"/>
              <a:ext cx="2308322" cy="923329"/>
            </a:xfrm>
            <a:prstGeom prst="ellipse">
              <a:avLst/>
            </a:prstGeom>
            <a:solidFill>
              <a:srgbClr val="4BACC6">
                <a:hueOff val="-9933876"/>
                <a:satOff val="39811"/>
                <a:lumOff val="8628"/>
                <a:alphaOff val="0"/>
              </a:srgbClr>
            </a:solidFill>
            <a:ln w="12700" cap="flat" cmpd="sng" algn="ctr">
              <a:noFill/>
              <a:prstDash val="solid"/>
            </a:ln>
            <a:effectLst>
              <a:outerShdw blurRad="190500" dist="228600" dir="2700000" algn="ctr">
                <a:srgbClr val="000000">
                  <a:alpha val="30000"/>
                </a:srgbClr>
              </a:outerShdw>
            </a:effectLst>
            <a:sp3d prstMaterial="matte">
              <a:bevelT w="127000" h="63500"/>
            </a:sp3d>
          </p:spPr>
        </p:sp>
        <p:sp>
          <p:nvSpPr>
            <p:cNvPr id="12" name="燕尾形 10"/>
            <p:cNvSpPr/>
            <p:nvPr/>
          </p:nvSpPr>
          <p:spPr>
            <a:xfrm>
              <a:off x="6236437" y="1375872"/>
              <a:ext cx="2308322" cy="923329"/>
            </a:xfrm>
            <a:prstGeom prst="ellipse">
              <a:avLst/>
            </a:prstGeom>
            <a:noFill/>
            <a:ln>
              <a:noFill/>
            </a:ln>
            <a:effectLst/>
            <a:sp3d/>
          </p:spPr>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defRPr/>
              </a:pPr>
              <a:r>
                <a:rPr lang="zh-CN" altLang="en-US" sz="2900" b="1" dirty="0" smtClean="0">
                  <a:solidFill>
                    <a:sysClr val="window" lastClr="FFFFFF"/>
                  </a:solidFill>
                  <a:latin typeface="Times New Roman" pitchFamily="18" charset="0"/>
                  <a:ea typeface="+mj-ea"/>
                  <a:cs typeface="Times New Roman" pitchFamily="18" charset="0"/>
                </a:rPr>
                <a:t>区域分散式</a:t>
              </a:r>
              <a:r>
                <a:rPr lang="en-US" altLang="zh-CN" sz="2900" b="1" dirty="0" smtClean="0">
                  <a:solidFill>
                    <a:sysClr val="window" lastClr="FFFFFF"/>
                  </a:solidFill>
                  <a:latin typeface="Times New Roman" pitchFamily="18" charset="0"/>
                  <a:ea typeface="+mj-ea"/>
                  <a:cs typeface="Times New Roman" pitchFamily="18" charset="0"/>
                </a:rPr>
                <a:t>ATC</a:t>
              </a:r>
              <a:r>
                <a:rPr lang="zh-CN" altLang="en-US" sz="2900" b="1" dirty="0" smtClean="0">
                  <a:solidFill>
                    <a:sysClr val="window" lastClr="FFFFFF"/>
                  </a:solidFill>
                  <a:latin typeface="Times New Roman" pitchFamily="18" charset="0"/>
                  <a:ea typeface="+mj-ea"/>
                  <a:cs typeface="Times New Roman" pitchFamily="18" charset="0"/>
                </a:rPr>
                <a:t>系统</a:t>
              </a:r>
              <a:endParaRPr lang="zh-CN" altLang="en-US" sz="2900" b="1" dirty="0">
                <a:solidFill>
                  <a:sysClr val="window" lastClr="FFFFFF"/>
                </a:solidFill>
                <a:latin typeface="Times New Roman" pitchFamily="18" charset="0"/>
                <a:ea typeface="+mj-ea"/>
                <a:cs typeface="Times New Roman" pitchFamily="18" charset="0"/>
              </a:endParaRPr>
            </a:p>
          </p:txBody>
        </p:sp>
      </p:grpSp>
      <p:sp>
        <p:nvSpPr>
          <p:cNvPr id="13" name="Rectangle 1"/>
          <p:cNvSpPr>
            <a:spLocks noChangeArrowheads="1"/>
          </p:cNvSpPr>
          <p:nvPr/>
        </p:nvSpPr>
        <p:spPr bwMode="auto">
          <a:xfrm>
            <a:off x="1147579" y="5115472"/>
            <a:ext cx="430358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algn="just"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进路功能由各个车站联锁设备或控制器完成，响应性较好。</a:t>
            </a:r>
          </a:p>
        </p:txBody>
      </p:sp>
      <p:sp>
        <p:nvSpPr>
          <p:cNvPr id="15" name="Rectangle 1"/>
          <p:cNvSpPr>
            <a:spLocks noChangeArrowheads="1"/>
          </p:cNvSpPr>
          <p:nvPr/>
        </p:nvSpPr>
        <p:spPr bwMode="auto">
          <a:xfrm>
            <a:off x="6407512" y="5100649"/>
            <a:ext cx="430358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algn="just"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进路功能由定点车站联锁设备或集中站设备完成，响应性较好。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anim calcmode="lin" valueType="num">
                                      <p:cBhvr>
                                        <p:cTn id="41" dur="500" fill="hold"/>
                                        <p:tgtEl>
                                          <p:spTgt spid="6"/>
                                        </p:tgtEl>
                                        <p:attrNameLst>
                                          <p:attrName>ppt_x</p:attrName>
                                        </p:attrNameLst>
                                      </p:cBhvr>
                                      <p:tavLst>
                                        <p:tav tm="0">
                                          <p:val>
                                            <p:strVal val="#ppt_x"/>
                                          </p:val>
                                        </p:tav>
                                        <p:tav tm="100000">
                                          <p:val>
                                            <p:strVal val="#ppt_x"/>
                                          </p:val>
                                        </p:tav>
                                      </p:tavLst>
                                    </p:anim>
                                    <p:anim calcmode="lin" valueType="num">
                                      <p:cBhvr>
                                        <p:cTn id="42"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13"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四、</a:t>
            </a:r>
            <a:r>
              <a:rPr lang="en-US" altLang="zh-CN" dirty="0" smtClean="0"/>
              <a:t>ATC</a:t>
            </a:r>
            <a:r>
              <a:rPr lang="zh-CN" altLang="en-US" dirty="0" smtClean="0"/>
              <a:t>系统的控制方法</a:t>
            </a:r>
            <a:endParaRPr lang="zh-CN" altLang="en-US" dirty="0"/>
          </a:p>
        </p:txBody>
      </p:sp>
      <p:grpSp>
        <p:nvGrpSpPr>
          <p:cNvPr id="3" name="组合 2"/>
          <p:cNvGrpSpPr/>
          <p:nvPr/>
        </p:nvGrpSpPr>
        <p:grpSpPr>
          <a:xfrm>
            <a:off x="478133" y="1350153"/>
            <a:ext cx="11093677" cy="1581180"/>
            <a:chOff x="285720" y="1142984"/>
            <a:chExt cx="8429684" cy="1505886"/>
          </a:xfrm>
        </p:grpSpPr>
        <p:sp>
          <p:nvSpPr>
            <p:cNvPr id="4" name="圆角矩形 3"/>
            <p:cNvSpPr/>
            <p:nvPr/>
          </p:nvSpPr>
          <p:spPr>
            <a:xfrm>
              <a:off x="285720" y="1142984"/>
              <a:ext cx="8429684" cy="1500198"/>
            </a:xfrm>
            <a:prstGeom prst="roundRect">
              <a:avLst/>
            </a:prstGeom>
            <a:noFill/>
            <a:ln>
              <a:solidFill>
                <a:schemeClr val="accent2">
                  <a:lumMod val="75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Rectangle 1"/>
            <p:cNvSpPr>
              <a:spLocks noChangeArrowheads="1"/>
            </p:cNvSpPr>
            <p:nvPr/>
          </p:nvSpPr>
          <p:spPr bwMode="auto">
            <a:xfrm>
              <a:off x="357158" y="1285860"/>
              <a:ext cx="8286808" cy="13630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70302" algn="just" fontAlgn="base">
                <a:spcBef>
                  <a:spcPct val="0"/>
                </a:spcBef>
                <a:spcAft>
                  <a:spcPct val="0"/>
                </a:spcAft>
              </a:pPr>
              <a:r>
                <a:rPr lang="en-US" altLang="zh-CN" sz="2900" b="1" dirty="0" smtClean="0">
                  <a:solidFill>
                    <a:srgbClr val="333399"/>
                  </a:solidFill>
                  <a:latin typeface="Times New Roman" pitchFamily="18" charset="0"/>
                  <a:ea typeface="宋体" pitchFamily="2" charset="-122"/>
                  <a:cs typeface="fangsong_gb2312"/>
                </a:rPr>
                <a:t>    ATC</a:t>
              </a:r>
              <a:r>
                <a:rPr lang="zh-CN" altLang="en-US" sz="2900" b="1" dirty="0" smtClean="0">
                  <a:solidFill>
                    <a:srgbClr val="333399"/>
                  </a:solidFill>
                  <a:latin typeface="Times New Roman" pitchFamily="18" charset="0"/>
                  <a:ea typeface="宋体" pitchFamily="2" charset="-122"/>
                  <a:cs typeface="fangsong_gb2312"/>
                </a:rPr>
                <a:t>系统的控制就是利用“</a:t>
              </a:r>
              <a:r>
                <a:rPr lang="en-US" altLang="zh-CN" sz="2900" b="1" dirty="0" smtClean="0">
                  <a:solidFill>
                    <a:srgbClr val="333399"/>
                  </a:solidFill>
                  <a:latin typeface="Times New Roman" pitchFamily="18" charset="0"/>
                  <a:ea typeface="宋体" pitchFamily="2" charset="-122"/>
                  <a:cs typeface="fangsong_gb2312"/>
                </a:rPr>
                <a:t>3C”</a:t>
              </a:r>
              <a:r>
                <a:rPr lang="zh-CN" altLang="en-US" sz="2900" b="1" dirty="0" smtClean="0">
                  <a:solidFill>
                    <a:srgbClr val="333399"/>
                  </a:solidFill>
                  <a:latin typeface="Times New Roman" pitchFamily="18" charset="0"/>
                  <a:ea typeface="宋体" pitchFamily="2" charset="-122"/>
                  <a:cs typeface="fangsong_gb2312"/>
                </a:rPr>
                <a:t>技术，通讯信息的变换、反馈的功能，保障列车运行安全，或使列车运行达到最优控制状态，实现</a:t>
              </a:r>
              <a:r>
                <a:rPr lang="en-US" altLang="zh-CN" sz="2900" b="1" dirty="0" smtClean="0">
                  <a:solidFill>
                    <a:srgbClr val="333399"/>
                  </a:solidFill>
                  <a:latin typeface="Times New Roman" pitchFamily="18" charset="0"/>
                  <a:ea typeface="宋体" pitchFamily="2" charset="-122"/>
                  <a:cs typeface="fangsong_gb2312"/>
                </a:rPr>
                <a:t>ATC</a:t>
              </a:r>
              <a:r>
                <a:rPr lang="zh-CN" altLang="en-US" sz="2900" b="1" dirty="0" smtClean="0">
                  <a:solidFill>
                    <a:srgbClr val="333399"/>
                  </a:solidFill>
                  <a:latin typeface="Times New Roman" pitchFamily="18" charset="0"/>
                  <a:ea typeface="宋体" pitchFamily="2" charset="-122"/>
                  <a:cs typeface="fangsong_gb2312"/>
                </a:rPr>
                <a:t>系统规定的控制功能目标。</a:t>
              </a:r>
            </a:p>
          </p:txBody>
        </p:sp>
      </p:grpSp>
      <p:grpSp>
        <p:nvGrpSpPr>
          <p:cNvPr id="6" name="组合 5"/>
          <p:cNvGrpSpPr/>
          <p:nvPr/>
        </p:nvGrpSpPr>
        <p:grpSpPr>
          <a:xfrm>
            <a:off x="2101952" y="3150391"/>
            <a:ext cx="2392857" cy="1876799"/>
            <a:chOff x="1025" y="1352599"/>
            <a:chExt cx="1358800" cy="1358800"/>
          </a:xfrm>
          <a:scene3d>
            <a:camera prst="orthographicFront">
              <a:rot lat="0" lon="0" rev="0"/>
            </a:camera>
            <a:lightRig rig="soft" dir="t">
              <a:rot lat="0" lon="0" rev="0"/>
            </a:lightRig>
          </a:scene3d>
        </p:grpSpPr>
        <p:sp>
          <p:nvSpPr>
            <p:cNvPr id="7" name="椭圆 6"/>
            <p:cNvSpPr/>
            <p:nvPr/>
          </p:nvSpPr>
          <p:spPr>
            <a:xfrm>
              <a:off x="1025" y="1352599"/>
              <a:ext cx="1358800" cy="1358800"/>
            </a:xfrm>
            <a:prstGeom prst="ellipse">
              <a:avLst/>
            </a:prstGeom>
            <a:solidFill>
              <a:srgbClr val="00B0F0"/>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椭圆 4"/>
            <p:cNvSpPr/>
            <p:nvPr/>
          </p:nvSpPr>
          <p:spPr>
            <a:xfrm>
              <a:off x="163946" y="1551591"/>
              <a:ext cx="1104378" cy="960816"/>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algn="ctr" defTabSz="3240138">
                <a:lnSpc>
                  <a:spcPct val="90000"/>
                </a:lnSpc>
                <a:spcBef>
                  <a:spcPct val="0"/>
                </a:spcBef>
                <a:spcAft>
                  <a:spcPct val="35000"/>
                </a:spcAft>
              </a:pPr>
              <a:r>
                <a:rPr lang="zh-CN" altLang="en-US" sz="2900" b="1" dirty="0" smtClean="0">
                  <a:latin typeface="+mj-ea"/>
                  <a:ea typeface="+mj-ea"/>
                </a:rPr>
                <a:t>传统信号系统中</a:t>
              </a:r>
              <a:endParaRPr lang="zh-CN" altLang="en-US" sz="2900" b="1" dirty="0">
                <a:latin typeface="+mj-ea"/>
                <a:ea typeface="+mj-ea"/>
              </a:endParaRPr>
            </a:p>
          </p:txBody>
        </p:sp>
      </p:grpSp>
      <p:grpSp>
        <p:nvGrpSpPr>
          <p:cNvPr id="9" name="组合 8"/>
          <p:cNvGrpSpPr/>
          <p:nvPr/>
        </p:nvGrpSpPr>
        <p:grpSpPr>
          <a:xfrm>
            <a:off x="7457520" y="3150391"/>
            <a:ext cx="2392857" cy="1876799"/>
            <a:chOff x="4736174" y="1352599"/>
            <a:chExt cx="1358800" cy="1358800"/>
          </a:xfrm>
          <a:solidFill>
            <a:srgbClr val="FF9900"/>
          </a:solidFill>
          <a:scene3d>
            <a:camera prst="orthographicFront">
              <a:rot lat="0" lon="0" rev="0"/>
            </a:camera>
            <a:lightRig rig="soft" dir="t">
              <a:rot lat="0" lon="0" rev="0"/>
            </a:lightRig>
          </a:scene3d>
        </p:grpSpPr>
        <p:sp>
          <p:nvSpPr>
            <p:cNvPr id="10" name="椭圆 9"/>
            <p:cNvSpPr/>
            <p:nvPr/>
          </p:nvSpPr>
          <p:spPr>
            <a:xfrm>
              <a:off x="4736174" y="1352599"/>
              <a:ext cx="1358800" cy="1358800"/>
            </a:xfrm>
            <a:prstGeom prst="ellipse">
              <a:avLst/>
            </a:prstGeom>
            <a:grp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2">
                <a:hueOff val="-8543487"/>
                <a:satOff val="24962"/>
                <a:lumOff val="-4706"/>
                <a:alphaOff val="0"/>
              </a:schemeClr>
            </a:fillRef>
            <a:effectRef idx="0">
              <a:schemeClr val="accent2">
                <a:hueOff val="-8543487"/>
                <a:satOff val="24962"/>
                <a:lumOff val="-4706"/>
                <a:alphaOff val="0"/>
              </a:schemeClr>
            </a:effectRef>
            <a:fontRef idx="minor">
              <a:schemeClr val="lt1"/>
            </a:fontRef>
          </p:style>
        </p:sp>
        <p:sp>
          <p:nvSpPr>
            <p:cNvPr id="11" name="椭圆 12"/>
            <p:cNvSpPr/>
            <p:nvPr/>
          </p:nvSpPr>
          <p:spPr>
            <a:xfrm>
              <a:off x="4935166" y="1551591"/>
              <a:ext cx="960816" cy="960816"/>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algn="ctr" defTabSz="3240138">
                <a:lnSpc>
                  <a:spcPct val="90000"/>
                </a:lnSpc>
                <a:spcBef>
                  <a:spcPct val="0"/>
                </a:spcBef>
                <a:spcAft>
                  <a:spcPct val="35000"/>
                </a:spcAft>
              </a:pPr>
              <a:r>
                <a:rPr lang="en-US" altLang="zh-CN" sz="2900" b="1" dirty="0" smtClean="0">
                  <a:latin typeface="Times New Roman" pitchFamily="18" charset="0"/>
                  <a:ea typeface="+mj-ea"/>
                  <a:cs typeface="Times New Roman" pitchFamily="18" charset="0"/>
                </a:rPr>
                <a:t>ATC</a:t>
              </a:r>
              <a:r>
                <a:rPr lang="zh-CN" altLang="en-US" sz="2900" b="1" dirty="0" smtClean="0">
                  <a:latin typeface="Times New Roman" pitchFamily="18" charset="0"/>
                  <a:ea typeface="+mj-ea"/>
                  <a:cs typeface="Times New Roman" pitchFamily="18" charset="0"/>
                </a:rPr>
                <a:t>系统中</a:t>
              </a:r>
              <a:endParaRPr lang="zh-CN" altLang="en-US" sz="2900" b="1" dirty="0">
                <a:latin typeface="Times New Roman" pitchFamily="18" charset="0"/>
                <a:ea typeface="+mj-ea"/>
                <a:cs typeface="Times New Roman" pitchFamily="18" charset="0"/>
              </a:endParaRPr>
            </a:p>
          </p:txBody>
        </p:sp>
      </p:grpSp>
      <p:sp>
        <p:nvSpPr>
          <p:cNvPr id="14" name="Rectangle 1"/>
          <p:cNvSpPr>
            <a:spLocks noChangeArrowheads="1"/>
          </p:cNvSpPr>
          <p:nvPr/>
        </p:nvSpPr>
        <p:spPr bwMode="auto">
          <a:xfrm>
            <a:off x="669403" y="5265491"/>
            <a:ext cx="5068663"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algn="just"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列车运行通过地面信号机保证行车安全，行车指挥由人工或</a:t>
            </a:r>
            <a:r>
              <a:rPr lang="en-US" altLang="zh-CN" sz="2900" b="1" kern="0" dirty="0" smtClean="0">
                <a:solidFill>
                  <a:srgbClr val="333399"/>
                </a:solidFill>
                <a:latin typeface="Times New Roman" pitchFamily="18" charset="0"/>
                <a:ea typeface="宋体" pitchFamily="2" charset="-122"/>
                <a:cs typeface="fangsong_gb2312"/>
              </a:rPr>
              <a:t>CTC</a:t>
            </a:r>
            <a:r>
              <a:rPr lang="zh-CN" altLang="en-US" sz="2900" b="1" kern="0" dirty="0" smtClean="0">
                <a:solidFill>
                  <a:srgbClr val="333399"/>
                </a:solidFill>
                <a:latin typeface="Times New Roman" pitchFamily="18" charset="0"/>
                <a:ea typeface="宋体" pitchFamily="2" charset="-122"/>
                <a:cs typeface="fangsong_gb2312"/>
              </a:rPr>
              <a:t>系统完成。</a:t>
            </a:r>
          </a:p>
        </p:txBody>
      </p:sp>
      <p:sp>
        <p:nvSpPr>
          <p:cNvPr id="17" name="Rectangle 1"/>
          <p:cNvSpPr>
            <a:spLocks noChangeArrowheads="1"/>
          </p:cNvSpPr>
          <p:nvPr/>
        </p:nvSpPr>
        <p:spPr bwMode="auto">
          <a:xfrm>
            <a:off x="6024971" y="5250669"/>
            <a:ext cx="5068663"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algn="just"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列车运行以车载信号为主，行车指挥由控制中心</a:t>
            </a:r>
            <a:r>
              <a:rPr lang="en-US" altLang="zh-CN" sz="2900" b="1" kern="0" dirty="0" smtClean="0">
                <a:solidFill>
                  <a:srgbClr val="333399"/>
                </a:solidFill>
                <a:latin typeface="Times New Roman" pitchFamily="18" charset="0"/>
                <a:ea typeface="宋体" pitchFamily="2" charset="-122"/>
                <a:cs typeface="fangsong_gb2312"/>
              </a:rPr>
              <a:t>ATS</a:t>
            </a:r>
            <a:r>
              <a:rPr lang="zh-CN" altLang="en-US" sz="2900" b="1" kern="0" dirty="0" smtClean="0">
                <a:solidFill>
                  <a:srgbClr val="333399"/>
                </a:solidFill>
                <a:latin typeface="Times New Roman" pitchFamily="18" charset="0"/>
                <a:ea typeface="宋体" pitchFamily="2" charset="-122"/>
                <a:cs typeface="fangsong_gb2312"/>
              </a:rPr>
              <a:t>系统完成。</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47"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四、</a:t>
            </a:r>
            <a:r>
              <a:rPr lang="en-US" altLang="zh-CN" dirty="0" smtClean="0"/>
              <a:t>ATC</a:t>
            </a:r>
            <a:r>
              <a:rPr lang="zh-CN" altLang="en-US" dirty="0" smtClean="0"/>
              <a:t>系统的控制方法</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1.ATP</a:t>
            </a:r>
            <a:r>
              <a:rPr lang="zh-CN" altLang="en-US" sz="2900" b="1" dirty="0" smtClean="0">
                <a:solidFill>
                  <a:srgbClr val="333399"/>
                </a:solidFill>
                <a:latin typeface="Times New Roman" pitchFamily="18" charset="0"/>
                <a:ea typeface="+mj-ea"/>
                <a:cs typeface="Times New Roman" pitchFamily="18" charset="0"/>
              </a:rPr>
              <a:t>控制方法</a:t>
            </a:r>
          </a:p>
        </p:txBody>
      </p:sp>
      <p:sp>
        <p:nvSpPr>
          <p:cNvPr id="4" name="Rectangle 1"/>
          <p:cNvSpPr>
            <a:spLocks noChangeArrowheads="1"/>
          </p:cNvSpPr>
          <p:nvPr/>
        </p:nvSpPr>
        <p:spPr bwMode="auto">
          <a:xfrm>
            <a:off x="573769" y="1652268"/>
            <a:ext cx="10998042" cy="1004727"/>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制式或控制方法而言，根据其发展阶段可分为自动停车、列车速度监控、车载安全计算机或列车超速防护控制。</a:t>
            </a:r>
          </a:p>
        </p:txBody>
      </p:sp>
      <p:sp>
        <p:nvSpPr>
          <p:cNvPr id="5" name="Rectangle 1"/>
          <p:cNvSpPr>
            <a:spLocks noChangeArrowheads="1"/>
          </p:cNvSpPr>
          <p:nvPr/>
        </p:nvSpPr>
        <p:spPr bwMode="auto">
          <a:xfrm>
            <a:off x="573768" y="2490125"/>
            <a:ext cx="1099804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en-US" altLang="zh-CN" sz="2900" b="1" kern="0" dirty="0" smtClean="0">
                <a:solidFill>
                  <a:srgbClr val="333399"/>
                </a:solidFill>
                <a:latin typeface="Times New Roman" pitchFamily="18" charset="0"/>
                <a:ea typeface="宋体" pitchFamily="2" charset="-122"/>
                <a:cs typeface="Times New Roman" pitchFamily="18" charset="0"/>
              </a:rPr>
              <a:t>        ATP</a:t>
            </a:r>
            <a:r>
              <a:rPr lang="zh-CN" altLang="en-US" sz="2900" b="1" kern="0" dirty="0" smtClean="0">
                <a:solidFill>
                  <a:srgbClr val="333399"/>
                </a:solidFill>
                <a:latin typeface="Times New Roman" pitchFamily="18" charset="0"/>
                <a:ea typeface="宋体" pitchFamily="2" charset="-122"/>
                <a:cs typeface="Times New Roman" pitchFamily="18" charset="0"/>
              </a:rPr>
              <a:t>将信息不断从地面传至车上，得到当前容许的安全速度，以此来对列车实现监督及管理。</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功能是由车载</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系统和轨旁</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系统共同实现的。</a:t>
            </a:r>
          </a:p>
        </p:txBody>
      </p:sp>
      <p:pic>
        <p:nvPicPr>
          <p:cNvPr id="451586" name="图片 10" descr="C:\Documents and Settings\Administrator\Application Data\Tencent\Users\2457548967\QQ\WinTemp\RichOle\QOAI{IJ]QNV9SFWYE)2)BPP.png"/>
          <p:cNvPicPr>
            <a:picLocks noChangeAspect="1" noChangeArrowheads="1"/>
          </p:cNvPicPr>
          <p:nvPr/>
        </p:nvPicPr>
        <p:blipFill>
          <a:blip r:embed="rId2">
            <a:lum bright="-20000" contrast="60000"/>
          </a:blip>
          <a:srcRect/>
          <a:stretch>
            <a:fillRect/>
          </a:stretch>
        </p:blipFill>
        <p:spPr bwMode="auto">
          <a:xfrm rot="60000">
            <a:off x="700763" y="3795961"/>
            <a:ext cx="4494852" cy="2849348"/>
          </a:xfrm>
          <a:prstGeom prst="rect">
            <a:avLst/>
          </a:prstGeom>
          <a:noFill/>
          <a:ln w="9525">
            <a:noFill/>
            <a:miter lim="800000"/>
            <a:headEnd/>
            <a:tailEnd/>
          </a:ln>
        </p:spPr>
      </p:pic>
      <p:sp>
        <p:nvSpPr>
          <p:cNvPr id="7" name="Rectangle 1"/>
          <p:cNvSpPr>
            <a:spLocks noChangeArrowheads="1"/>
          </p:cNvSpPr>
          <p:nvPr/>
        </p:nvSpPr>
        <p:spPr bwMode="auto">
          <a:xfrm>
            <a:off x="5259890" y="4575579"/>
            <a:ext cx="6407555"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en-US" altLang="zh-CN" sz="2900" b="1" kern="0" dirty="0" smtClean="0">
                <a:solidFill>
                  <a:srgbClr val="333399"/>
                </a:solidFill>
                <a:latin typeface="Times New Roman" pitchFamily="18" charset="0"/>
                <a:ea typeface="宋体" pitchFamily="2" charset="-122"/>
                <a:cs typeface="Times New Roman" pitchFamily="18" charset="0"/>
              </a:rPr>
              <a:t>       ATP</a:t>
            </a:r>
            <a:r>
              <a:rPr lang="zh-CN" altLang="en-US" sz="2900" b="1" kern="0" dirty="0" smtClean="0">
                <a:solidFill>
                  <a:srgbClr val="333399"/>
                </a:solidFill>
                <a:latin typeface="Times New Roman" pitchFamily="18" charset="0"/>
                <a:ea typeface="宋体" pitchFamily="2" charset="-122"/>
                <a:cs typeface="Times New Roman" pitchFamily="18" charset="0"/>
              </a:rPr>
              <a:t>计算机根据已有的数据和当时的线路运行状况，按照一定的算法计算列车的最大允许曲线。</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5158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四、</a:t>
            </a:r>
            <a:r>
              <a:rPr lang="en-US" altLang="zh-CN" dirty="0" smtClean="0"/>
              <a:t>ATC</a:t>
            </a:r>
            <a:r>
              <a:rPr lang="zh-CN" altLang="en-US" dirty="0" smtClean="0"/>
              <a:t>系统的控制方法</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1.ATP</a:t>
            </a:r>
            <a:r>
              <a:rPr lang="zh-CN" altLang="en-US" sz="2900" b="1" dirty="0" smtClean="0">
                <a:solidFill>
                  <a:srgbClr val="333399"/>
                </a:solidFill>
                <a:latin typeface="Times New Roman" pitchFamily="18" charset="0"/>
                <a:ea typeface="+mj-ea"/>
                <a:cs typeface="Times New Roman" pitchFamily="18" charset="0"/>
              </a:rPr>
              <a:t>控制方法</a:t>
            </a:r>
          </a:p>
        </p:txBody>
      </p:sp>
      <p:pic>
        <p:nvPicPr>
          <p:cNvPr id="4" name="图片 10" descr="C:\Documents and Settings\Administrator\Application Data\Tencent\Users\2457548967\QQ\WinTemp\RichOle\QOAI{IJ]QNV9SFWYE)2)BPP.png"/>
          <p:cNvPicPr>
            <a:picLocks noChangeAspect="1" noChangeArrowheads="1"/>
          </p:cNvPicPr>
          <p:nvPr/>
        </p:nvPicPr>
        <p:blipFill>
          <a:blip r:embed="rId2">
            <a:lum bright="-20000" contrast="60000"/>
          </a:blip>
          <a:srcRect/>
          <a:stretch>
            <a:fillRect/>
          </a:stretch>
        </p:blipFill>
        <p:spPr bwMode="auto">
          <a:xfrm rot="60000">
            <a:off x="523057" y="2173927"/>
            <a:ext cx="6208861" cy="3935882"/>
          </a:xfrm>
          <a:prstGeom prst="rect">
            <a:avLst/>
          </a:prstGeom>
          <a:noFill/>
          <a:ln w="9525">
            <a:noFill/>
            <a:miter lim="800000"/>
            <a:headEnd/>
            <a:tailEnd/>
          </a:ln>
        </p:spPr>
      </p:pic>
      <p:sp>
        <p:nvSpPr>
          <p:cNvPr id="5" name="Rectangle 1"/>
          <p:cNvSpPr>
            <a:spLocks noChangeArrowheads="1"/>
          </p:cNvSpPr>
          <p:nvPr/>
        </p:nvSpPr>
        <p:spPr bwMode="auto">
          <a:xfrm>
            <a:off x="6694418" y="1947855"/>
            <a:ext cx="4877392" cy="2789831"/>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前行</a:t>
            </a:r>
            <a:r>
              <a:rPr lang="zh-CN" altLang="en-US" sz="2900" b="1" kern="0" dirty="0" smtClean="0">
                <a:solidFill>
                  <a:srgbClr val="FF0000"/>
                </a:solidFill>
                <a:latin typeface="Times New Roman" pitchFamily="18" charset="0"/>
                <a:ea typeface="宋体" pitchFamily="2" charset="-122"/>
                <a:cs typeface="Times New Roman" pitchFamily="18" charset="0"/>
              </a:rPr>
              <a:t>列车</a:t>
            </a:r>
            <a:r>
              <a:rPr lang="en-US" altLang="zh-CN" sz="2900" b="1" kern="0" dirty="0" smtClean="0">
                <a:solidFill>
                  <a:srgbClr val="FF0000"/>
                </a:solidFill>
                <a:latin typeface="Times New Roman" pitchFamily="18" charset="0"/>
                <a:ea typeface="宋体" pitchFamily="2" charset="-122"/>
                <a:cs typeface="Times New Roman" pitchFamily="18" charset="0"/>
              </a:rPr>
              <a:t>A</a:t>
            </a:r>
            <a:r>
              <a:rPr lang="zh-CN" altLang="en-US" sz="2900" b="1" kern="0" dirty="0" smtClean="0">
                <a:solidFill>
                  <a:srgbClr val="333399"/>
                </a:solidFill>
                <a:latin typeface="Times New Roman" pitchFamily="18" charset="0"/>
                <a:ea typeface="宋体" pitchFamily="2" charset="-122"/>
                <a:cs typeface="Times New Roman" pitchFamily="18" charset="0"/>
              </a:rPr>
              <a:t>的位置或危险点经通信系统传递给运行在线路区间的后续</a:t>
            </a:r>
            <a:r>
              <a:rPr lang="zh-CN" altLang="en-US" sz="2900" b="1" kern="0" dirty="0" smtClean="0">
                <a:solidFill>
                  <a:srgbClr val="00B050"/>
                </a:solidFill>
                <a:latin typeface="Times New Roman" pitchFamily="18" charset="0"/>
                <a:ea typeface="宋体" pitchFamily="2" charset="-122"/>
                <a:cs typeface="Times New Roman" pitchFamily="18" charset="0"/>
              </a:rPr>
              <a:t>列车</a:t>
            </a:r>
            <a:r>
              <a:rPr lang="en-US" altLang="zh-CN" sz="2900" b="1" kern="0" dirty="0" smtClean="0">
                <a:solidFill>
                  <a:srgbClr val="00B050"/>
                </a:solidFill>
                <a:latin typeface="Times New Roman" pitchFamily="18" charset="0"/>
                <a:ea typeface="宋体" pitchFamily="2" charset="-122"/>
                <a:cs typeface="Times New Roman" pitchFamily="18" charset="0"/>
              </a:rPr>
              <a:t>B</a:t>
            </a:r>
            <a:r>
              <a:rPr lang="zh-CN" altLang="en-US" sz="2900" b="1" kern="0" dirty="0" smtClean="0">
                <a:solidFill>
                  <a:srgbClr val="333399"/>
                </a:solidFill>
                <a:latin typeface="Times New Roman" pitchFamily="18" charset="0"/>
                <a:ea typeface="宋体" pitchFamily="2" charset="-122"/>
                <a:cs typeface="Times New Roman" pitchFamily="18" charset="0"/>
              </a:rPr>
              <a:t>。对列车</a:t>
            </a:r>
            <a:r>
              <a:rPr lang="en-US" altLang="zh-CN" sz="2900" b="1" kern="0" dirty="0" smtClean="0">
                <a:solidFill>
                  <a:srgbClr val="333399"/>
                </a:solidFill>
                <a:latin typeface="Times New Roman" pitchFamily="18" charset="0"/>
                <a:ea typeface="宋体" pitchFamily="2" charset="-122"/>
                <a:cs typeface="Times New Roman" pitchFamily="18" charset="0"/>
              </a:rPr>
              <a:t>B</a:t>
            </a:r>
            <a:r>
              <a:rPr lang="zh-CN" altLang="en-US" sz="2900" b="1" kern="0" dirty="0" smtClean="0">
                <a:solidFill>
                  <a:srgbClr val="333399"/>
                </a:solidFill>
                <a:latin typeface="Times New Roman" pitchFamily="18" charset="0"/>
                <a:ea typeface="宋体" pitchFamily="2" charset="-122"/>
                <a:cs typeface="Times New Roman" pitchFamily="18" charset="0"/>
              </a:rPr>
              <a:t>而言，列车</a:t>
            </a:r>
            <a:r>
              <a:rPr lang="en-US" altLang="zh-CN" sz="2900" b="1" kern="0" dirty="0" smtClean="0">
                <a:solidFill>
                  <a:srgbClr val="333399"/>
                </a:solidFill>
                <a:latin typeface="Times New Roman" pitchFamily="18" charset="0"/>
                <a:ea typeface="宋体" pitchFamily="2" charset="-122"/>
                <a:cs typeface="Times New Roman" pitchFamily="18" charset="0"/>
              </a:rPr>
              <a:t>A</a:t>
            </a:r>
            <a:r>
              <a:rPr lang="zh-CN" altLang="en-US" sz="2900" b="1" kern="0" dirty="0" smtClean="0">
                <a:solidFill>
                  <a:srgbClr val="333399"/>
                </a:solidFill>
                <a:latin typeface="Times New Roman" pitchFamily="18" charset="0"/>
                <a:ea typeface="宋体" pitchFamily="2" charset="-122"/>
                <a:cs typeface="Times New Roman" pitchFamily="18" charset="0"/>
              </a:rPr>
              <a:t>的位置就是危险点，列车</a:t>
            </a:r>
            <a:r>
              <a:rPr lang="en-US" altLang="zh-CN" sz="2900" b="1" kern="0" dirty="0" smtClean="0">
                <a:solidFill>
                  <a:srgbClr val="333399"/>
                </a:solidFill>
                <a:latin typeface="Times New Roman" pitchFamily="18" charset="0"/>
                <a:ea typeface="宋体" pitchFamily="2" charset="-122"/>
                <a:cs typeface="Times New Roman" pitchFamily="18" charset="0"/>
              </a:rPr>
              <a:t>B</a:t>
            </a:r>
            <a:r>
              <a:rPr lang="zh-CN" altLang="en-US" sz="2900" b="1" kern="0" dirty="0" smtClean="0">
                <a:solidFill>
                  <a:srgbClr val="333399"/>
                </a:solidFill>
                <a:latin typeface="Times New Roman" pitchFamily="18" charset="0"/>
                <a:ea typeface="宋体" pitchFamily="2" charset="-122"/>
                <a:cs typeface="Times New Roman" pitchFamily="18" charset="0"/>
              </a:rPr>
              <a:t>计算出到危险点的最大允许速度。</a:t>
            </a:r>
          </a:p>
        </p:txBody>
      </p:sp>
      <p:sp>
        <p:nvSpPr>
          <p:cNvPr id="6" name="Rectangle 1"/>
          <p:cNvSpPr>
            <a:spLocks noChangeArrowheads="1"/>
          </p:cNvSpPr>
          <p:nvPr/>
        </p:nvSpPr>
        <p:spPr bwMode="auto">
          <a:xfrm>
            <a:off x="6694418" y="4725599"/>
            <a:ext cx="4877392" cy="1897279"/>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列车</a:t>
            </a:r>
            <a:r>
              <a:rPr lang="en-US" altLang="zh-CN" sz="2900" b="1" kern="0" dirty="0" smtClean="0">
                <a:solidFill>
                  <a:srgbClr val="333399"/>
                </a:solidFill>
                <a:latin typeface="Times New Roman" pitchFamily="18" charset="0"/>
                <a:ea typeface="宋体" pitchFamily="2" charset="-122"/>
                <a:cs typeface="Times New Roman" pitchFamily="18" charset="0"/>
              </a:rPr>
              <a:t>A</a:t>
            </a:r>
            <a:r>
              <a:rPr lang="zh-CN" altLang="en-US" sz="2900" b="1" kern="0" dirty="0" smtClean="0">
                <a:solidFill>
                  <a:srgbClr val="333399"/>
                </a:solidFill>
                <a:latin typeface="Times New Roman" pitchFamily="18" charset="0"/>
                <a:ea typeface="宋体" pitchFamily="2" charset="-122"/>
                <a:cs typeface="Times New Roman" pitchFamily="18" charset="0"/>
              </a:rPr>
              <a:t>向前运动，则列车</a:t>
            </a:r>
            <a:r>
              <a:rPr lang="en-US" altLang="zh-CN" sz="2900" b="1" kern="0" dirty="0" smtClean="0">
                <a:solidFill>
                  <a:srgbClr val="333399"/>
                </a:solidFill>
                <a:latin typeface="Times New Roman" pitchFamily="18" charset="0"/>
                <a:ea typeface="宋体" pitchFamily="2" charset="-122"/>
                <a:cs typeface="Times New Roman" pitchFamily="18" charset="0"/>
              </a:rPr>
              <a:t>B</a:t>
            </a:r>
            <a:r>
              <a:rPr lang="zh-CN" altLang="en-US" sz="2900" b="1" kern="0" dirty="0" smtClean="0">
                <a:solidFill>
                  <a:srgbClr val="333399"/>
                </a:solidFill>
                <a:latin typeface="Times New Roman" pitchFamily="18" charset="0"/>
                <a:ea typeface="宋体" pitchFamily="2" charset="-122"/>
                <a:cs typeface="Times New Roman" pitchFamily="18" charset="0"/>
              </a:rPr>
              <a:t>的安全停车点也随之变化，列车</a:t>
            </a:r>
            <a:r>
              <a:rPr lang="en-US" altLang="zh-CN" sz="2900" b="1" kern="0" dirty="0" smtClean="0">
                <a:solidFill>
                  <a:srgbClr val="333399"/>
                </a:solidFill>
                <a:latin typeface="Times New Roman" pitchFamily="18" charset="0"/>
                <a:ea typeface="宋体" pitchFamily="2" charset="-122"/>
                <a:cs typeface="Times New Roman" pitchFamily="18" charset="0"/>
              </a:rPr>
              <a:t>B</a:t>
            </a:r>
            <a:r>
              <a:rPr lang="zh-CN" altLang="en-US" sz="2900" b="1" kern="0" dirty="0" smtClean="0">
                <a:solidFill>
                  <a:srgbClr val="333399"/>
                </a:solidFill>
                <a:latin typeface="Times New Roman" pitchFamily="18" charset="0"/>
                <a:ea typeface="宋体" pitchFamily="2" charset="-122"/>
                <a:cs typeface="Times New Roman" pitchFamily="18" charset="0"/>
              </a:rPr>
              <a:t>与列车</a:t>
            </a:r>
            <a:r>
              <a:rPr lang="en-US" altLang="zh-CN" sz="2900" b="1" kern="0" dirty="0" smtClean="0">
                <a:solidFill>
                  <a:srgbClr val="333399"/>
                </a:solidFill>
                <a:latin typeface="Times New Roman" pitchFamily="18" charset="0"/>
                <a:ea typeface="宋体" pitchFamily="2" charset="-122"/>
                <a:cs typeface="Times New Roman" pitchFamily="18" charset="0"/>
              </a:rPr>
              <a:t>A</a:t>
            </a:r>
            <a:r>
              <a:rPr lang="zh-CN" altLang="en-US" sz="2900" b="1" kern="0" dirty="0" smtClean="0">
                <a:solidFill>
                  <a:srgbClr val="333399"/>
                </a:solidFill>
                <a:latin typeface="Times New Roman" pitchFamily="18" charset="0"/>
                <a:ea typeface="宋体" pitchFamily="2" charset="-122"/>
                <a:cs typeface="Times New Roman" pitchFamily="18" charset="0"/>
              </a:rPr>
              <a:t>总是保持一个</a:t>
            </a:r>
            <a:r>
              <a:rPr lang="zh-CN" altLang="en-US" sz="2900" b="1" kern="0" dirty="0" smtClean="0">
                <a:solidFill>
                  <a:srgbClr val="00B0F0"/>
                </a:solidFill>
                <a:latin typeface="Times New Roman" pitchFamily="18" charset="0"/>
                <a:ea typeface="宋体" pitchFamily="2" charset="-122"/>
                <a:cs typeface="Times New Roman" pitchFamily="18" charset="0"/>
              </a:rPr>
              <a:t>安全距离</a:t>
            </a:r>
            <a:r>
              <a:rPr lang="zh-CN" altLang="en-US" sz="2900" b="1" kern="0" dirty="0" smtClean="0">
                <a:solidFill>
                  <a:srgbClr val="333399"/>
                </a:solidFill>
                <a:latin typeface="Times New Roman" pitchFamily="18" charset="0"/>
                <a:ea typeface="宋体" pitchFamily="2" charset="-122"/>
                <a:cs typeface="Times New Roman" pitchFamily="18" charset="0"/>
              </a:rPr>
              <a:t>。</a:t>
            </a:r>
          </a:p>
        </p:txBody>
      </p:sp>
      <p:sp>
        <p:nvSpPr>
          <p:cNvPr id="7" name="矩形 6"/>
          <p:cNvSpPr/>
          <p:nvPr/>
        </p:nvSpPr>
        <p:spPr>
          <a:xfrm>
            <a:off x="5164255" y="4575579"/>
            <a:ext cx="1338892" cy="525069"/>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8" name="矩形 7"/>
          <p:cNvSpPr/>
          <p:nvPr/>
        </p:nvSpPr>
        <p:spPr>
          <a:xfrm>
            <a:off x="860673" y="4575579"/>
            <a:ext cx="1338892" cy="52506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9" name="左右箭头 8"/>
          <p:cNvSpPr/>
          <p:nvPr/>
        </p:nvSpPr>
        <p:spPr>
          <a:xfrm>
            <a:off x="2008295" y="4800608"/>
            <a:ext cx="3442865" cy="225030"/>
          </a:xfrm>
          <a:prstGeom prst="lef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ppt_w*0.70"/>
                                          </p:val>
                                        </p:tav>
                                        <p:tav tm="100000">
                                          <p:val>
                                            <p:strVal val="#ppt_w"/>
                                          </p:val>
                                        </p:tav>
                                      </p:tavLst>
                                    </p:anim>
                                    <p:anim calcmode="lin" valueType="num">
                                      <p:cBhvr>
                                        <p:cTn id="24" dur="500" fill="hold"/>
                                        <p:tgtEl>
                                          <p:spTgt spid="9"/>
                                        </p:tgtEl>
                                        <p:attrNameLst>
                                          <p:attrName>ppt_h</p:attrName>
                                        </p:attrNameLst>
                                      </p:cBhvr>
                                      <p:tavLst>
                                        <p:tav tm="0">
                                          <p:val>
                                            <p:strVal val="#ppt_h"/>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四、</a:t>
            </a:r>
            <a:r>
              <a:rPr lang="en-US" altLang="zh-CN" dirty="0" smtClean="0"/>
              <a:t>ATC</a:t>
            </a:r>
            <a:r>
              <a:rPr lang="zh-CN" altLang="en-US" dirty="0" smtClean="0"/>
              <a:t>系统的控制方法</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1.ATP</a:t>
            </a:r>
            <a:r>
              <a:rPr lang="zh-CN" altLang="en-US" sz="2900" b="1" dirty="0" smtClean="0">
                <a:solidFill>
                  <a:srgbClr val="333399"/>
                </a:solidFill>
                <a:latin typeface="Times New Roman" pitchFamily="18" charset="0"/>
                <a:ea typeface="+mj-ea"/>
                <a:cs typeface="Times New Roman" pitchFamily="18" charset="0"/>
              </a:rPr>
              <a:t>控制方法</a:t>
            </a:r>
          </a:p>
        </p:txBody>
      </p:sp>
      <p:pic>
        <p:nvPicPr>
          <p:cNvPr id="4" name="图片 10" descr="C:\Documents and Settings\Administrator\Application Data\Tencent\Users\2457548967\QQ\WinTemp\RichOle\QOAI{IJ]QNV9SFWYE)2)BPP.png"/>
          <p:cNvPicPr>
            <a:picLocks noChangeAspect="1" noChangeArrowheads="1"/>
          </p:cNvPicPr>
          <p:nvPr/>
        </p:nvPicPr>
        <p:blipFill>
          <a:blip r:embed="rId2">
            <a:lum bright="-20000" contrast="60000"/>
          </a:blip>
          <a:srcRect/>
          <a:stretch>
            <a:fillRect/>
          </a:stretch>
        </p:blipFill>
        <p:spPr bwMode="auto">
          <a:xfrm rot="60000">
            <a:off x="522245" y="2174701"/>
            <a:ext cx="6322825" cy="4008125"/>
          </a:xfrm>
          <a:prstGeom prst="rect">
            <a:avLst/>
          </a:prstGeom>
          <a:noFill/>
          <a:ln w="9525">
            <a:noFill/>
            <a:miter lim="800000"/>
            <a:headEnd/>
            <a:tailEnd/>
          </a:ln>
        </p:spPr>
      </p:pic>
      <p:sp>
        <p:nvSpPr>
          <p:cNvPr id="5" name="Rectangle 1"/>
          <p:cNvSpPr>
            <a:spLocks noChangeArrowheads="1"/>
          </p:cNvSpPr>
          <p:nvPr/>
        </p:nvSpPr>
        <p:spPr bwMode="auto">
          <a:xfrm>
            <a:off x="6694418" y="2100252"/>
            <a:ext cx="4877392" cy="2343555"/>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该</a:t>
            </a:r>
            <a:r>
              <a:rPr lang="zh-CN" altLang="en-US" sz="2900" b="1" kern="0" dirty="0" smtClean="0">
                <a:solidFill>
                  <a:srgbClr val="00B0F0"/>
                </a:solidFill>
                <a:latin typeface="Times New Roman" pitchFamily="18" charset="0"/>
                <a:ea typeface="宋体" pitchFamily="2" charset="-122"/>
                <a:cs typeface="Times New Roman" pitchFamily="18" charset="0"/>
              </a:rPr>
              <a:t>安全距离</a:t>
            </a:r>
            <a:r>
              <a:rPr lang="zh-CN" altLang="en-US" sz="2900" b="1" kern="0" dirty="0" smtClean="0">
                <a:solidFill>
                  <a:srgbClr val="333399"/>
                </a:solidFill>
                <a:latin typeface="Times New Roman" pitchFamily="18" charset="0"/>
                <a:ea typeface="宋体" pitchFamily="2" charset="-122"/>
                <a:cs typeface="Times New Roman" pitchFamily="18" charset="0"/>
              </a:rPr>
              <a:t>是介于列车</a:t>
            </a:r>
            <a:r>
              <a:rPr lang="en-US" altLang="zh-CN" sz="2900" b="1" kern="0" dirty="0" smtClean="0">
                <a:solidFill>
                  <a:srgbClr val="333399"/>
                </a:solidFill>
                <a:latin typeface="Times New Roman" pitchFamily="18" charset="0"/>
                <a:ea typeface="宋体" pitchFamily="2" charset="-122"/>
                <a:cs typeface="Times New Roman" pitchFamily="18" charset="0"/>
              </a:rPr>
              <a:t>B</a:t>
            </a:r>
            <a:r>
              <a:rPr lang="zh-CN" altLang="en-US" sz="2900" b="1" kern="0" dirty="0" smtClean="0">
                <a:solidFill>
                  <a:srgbClr val="333399"/>
                </a:solidFill>
                <a:latin typeface="Times New Roman" pitchFamily="18" charset="0"/>
                <a:ea typeface="宋体" pitchFamily="2" charset="-122"/>
                <a:cs typeface="Times New Roman" pitchFamily="18" charset="0"/>
              </a:rPr>
              <a:t>的目标停车点和确认的前车尾部之间的固定距离。列车</a:t>
            </a:r>
            <a:r>
              <a:rPr lang="en-US" altLang="zh-CN" sz="2900" b="1" kern="0" dirty="0" smtClean="0">
                <a:solidFill>
                  <a:srgbClr val="333399"/>
                </a:solidFill>
                <a:latin typeface="Times New Roman" pitchFamily="18" charset="0"/>
                <a:ea typeface="宋体" pitchFamily="2" charset="-122"/>
                <a:cs typeface="Times New Roman" pitchFamily="18" charset="0"/>
              </a:rPr>
              <a:t>B</a:t>
            </a:r>
            <a:r>
              <a:rPr lang="zh-CN" altLang="en-US" sz="2900" b="1" kern="0" dirty="0" smtClean="0">
                <a:solidFill>
                  <a:srgbClr val="333399"/>
                </a:solidFill>
                <a:latin typeface="Times New Roman" pitchFamily="18" charset="0"/>
                <a:ea typeface="宋体" pitchFamily="2" charset="-122"/>
                <a:cs typeface="Times New Roman" pitchFamily="18" charset="0"/>
              </a:rPr>
              <a:t>实时计算到停车点的</a:t>
            </a:r>
            <a:r>
              <a:rPr lang="zh-CN" altLang="en-US" sz="2900" b="1" kern="0" dirty="0" smtClean="0">
                <a:solidFill>
                  <a:srgbClr val="FF0000"/>
                </a:solidFill>
                <a:latin typeface="Times New Roman" pitchFamily="18" charset="0"/>
                <a:ea typeface="宋体" pitchFamily="2" charset="-122"/>
                <a:cs typeface="Times New Roman" pitchFamily="18" charset="0"/>
              </a:rPr>
              <a:t>速度</a:t>
            </a:r>
            <a:r>
              <a:rPr lang="en-US" altLang="zh-CN" sz="2900" b="1" kern="0" dirty="0" smtClean="0">
                <a:solidFill>
                  <a:srgbClr val="FF0000"/>
                </a:solidFill>
                <a:latin typeface="Times New Roman" pitchFamily="18" charset="0"/>
                <a:ea typeface="宋体" pitchFamily="2" charset="-122"/>
                <a:cs typeface="Times New Roman" pitchFamily="18" charset="0"/>
              </a:rPr>
              <a:t>-</a:t>
            </a:r>
            <a:r>
              <a:rPr lang="zh-CN" altLang="en-US" sz="2900" b="1" kern="0" dirty="0" smtClean="0">
                <a:solidFill>
                  <a:srgbClr val="FF0000"/>
                </a:solidFill>
                <a:latin typeface="Times New Roman" pitchFamily="18" charset="0"/>
                <a:ea typeface="宋体" pitchFamily="2" charset="-122"/>
                <a:cs typeface="Times New Roman" pitchFamily="18" charset="0"/>
              </a:rPr>
              <a:t>距离</a:t>
            </a:r>
            <a:r>
              <a:rPr lang="zh-CN" altLang="en-US" sz="2900" b="1" kern="0" dirty="0" smtClean="0">
                <a:solidFill>
                  <a:srgbClr val="333399"/>
                </a:solidFill>
                <a:latin typeface="Times New Roman" pitchFamily="18" charset="0"/>
                <a:ea typeface="宋体" pitchFamily="2" charset="-122"/>
                <a:cs typeface="Times New Roman" pitchFamily="18" charset="0"/>
              </a:rPr>
              <a:t>曲线。</a:t>
            </a:r>
          </a:p>
        </p:txBody>
      </p:sp>
      <p:sp>
        <p:nvSpPr>
          <p:cNvPr id="6" name="左右箭头 5"/>
          <p:cNvSpPr/>
          <p:nvPr/>
        </p:nvSpPr>
        <p:spPr>
          <a:xfrm>
            <a:off x="2008295" y="4875618"/>
            <a:ext cx="3442865" cy="225030"/>
          </a:xfrm>
          <a:prstGeom prst="lef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10" name="矩形 9"/>
          <p:cNvSpPr/>
          <p:nvPr/>
        </p:nvSpPr>
        <p:spPr>
          <a:xfrm>
            <a:off x="669403" y="2175262"/>
            <a:ext cx="4016676" cy="1725228"/>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11" name="Rectangle 1"/>
          <p:cNvSpPr>
            <a:spLocks noChangeArrowheads="1"/>
          </p:cNvSpPr>
          <p:nvPr/>
        </p:nvSpPr>
        <p:spPr bwMode="auto">
          <a:xfrm>
            <a:off x="6694418" y="4275539"/>
            <a:ext cx="4877392" cy="2343555"/>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如果列车实际速度高于最大允许速度，那么系统就先报警，若在规定时间内未将速度降到允许速度以下，则实施紧急制动。</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animBg="1"/>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四、</a:t>
            </a:r>
            <a:r>
              <a:rPr lang="en-US" altLang="zh-CN" dirty="0" smtClean="0"/>
              <a:t>ATC</a:t>
            </a:r>
            <a:r>
              <a:rPr lang="zh-CN" altLang="en-US" dirty="0" smtClean="0"/>
              <a:t>系统的控制方法</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2.ATO</a:t>
            </a:r>
            <a:r>
              <a:rPr lang="zh-CN" altLang="en-US" sz="2900" b="1" dirty="0" smtClean="0">
                <a:solidFill>
                  <a:srgbClr val="333399"/>
                </a:solidFill>
                <a:latin typeface="Times New Roman" pitchFamily="18" charset="0"/>
                <a:ea typeface="+mj-ea"/>
                <a:cs typeface="Times New Roman" pitchFamily="18" charset="0"/>
              </a:rPr>
              <a:t>控制方法</a:t>
            </a:r>
          </a:p>
        </p:txBody>
      </p:sp>
      <p:pic>
        <p:nvPicPr>
          <p:cNvPr id="4" name="Picture 2" descr="d:\360浏览器\360\360se\360se6\User Data\temp\2454_7bde1323159789b009271638c79c3.jpg"/>
          <p:cNvPicPr>
            <a:picLocks noChangeAspect="1" noChangeArrowheads="1"/>
          </p:cNvPicPr>
          <p:nvPr/>
        </p:nvPicPr>
        <p:blipFill>
          <a:blip r:embed="rId2"/>
          <a:srcRect r="12109" b="4465"/>
          <a:stretch>
            <a:fillRect/>
          </a:stretch>
        </p:blipFill>
        <p:spPr bwMode="auto">
          <a:xfrm>
            <a:off x="573768" y="3525440"/>
            <a:ext cx="10998042" cy="3075406"/>
          </a:xfrm>
          <a:prstGeom prst="rect">
            <a:avLst/>
          </a:prstGeom>
          <a:noFill/>
        </p:spPr>
      </p:pic>
      <p:sp>
        <p:nvSpPr>
          <p:cNvPr id="5" name="Rectangle 1"/>
          <p:cNvSpPr>
            <a:spLocks noChangeArrowheads="1"/>
          </p:cNvSpPr>
          <p:nvPr/>
        </p:nvSpPr>
        <p:spPr bwMode="auto">
          <a:xfrm>
            <a:off x="573769" y="1725203"/>
            <a:ext cx="10998042" cy="1897279"/>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en-US" altLang="zh-CN" sz="2900" b="1" kern="0" dirty="0" smtClean="0">
                <a:solidFill>
                  <a:srgbClr val="333399"/>
                </a:solidFill>
                <a:latin typeface="Times New Roman" pitchFamily="18" charset="0"/>
                <a:ea typeface="宋体" pitchFamily="2" charset="-122"/>
                <a:cs typeface="Times New Roman" pitchFamily="18" charset="0"/>
              </a:rPr>
              <a:t>        ATO</a:t>
            </a:r>
            <a:r>
              <a:rPr lang="zh-CN" altLang="en-US" sz="2900" b="1" kern="0" dirty="0" smtClean="0">
                <a:solidFill>
                  <a:srgbClr val="333399"/>
                </a:solidFill>
                <a:latin typeface="Times New Roman" pitchFamily="18" charset="0"/>
                <a:ea typeface="宋体" pitchFamily="2" charset="-122"/>
                <a:cs typeface="Times New Roman" pitchFamily="18" charset="0"/>
              </a:rPr>
              <a:t>子系统能保证运行时间与定点停车，还能提高运行效率，提高舒适度，减少能耗。但作为</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的一个子系统，它的功能是要依靠</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各子系统协调工作共同完成的，缺少</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与</a:t>
            </a:r>
            <a:r>
              <a:rPr lang="en-US" altLang="zh-CN" sz="2900" b="1" kern="0" dirty="0" smtClean="0">
                <a:solidFill>
                  <a:srgbClr val="333399"/>
                </a:solidFill>
                <a:latin typeface="Times New Roman" pitchFamily="18" charset="0"/>
                <a:ea typeface="宋体" pitchFamily="2" charset="-122"/>
                <a:cs typeface="Times New Roman" pitchFamily="18" charset="0"/>
              </a:rPr>
              <a:t>ATS</a:t>
            </a:r>
            <a:r>
              <a:rPr lang="zh-CN" altLang="en-US" sz="2900" b="1" kern="0" dirty="0" smtClean="0">
                <a:solidFill>
                  <a:srgbClr val="333399"/>
                </a:solidFill>
                <a:latin typeface="Times New Roman" pitchFamily="18" charset="0"/>
                <a:ea typeface="宋体" pitchFamily="2" charset="-122"/>
                <a:cs typeface="Times New Roman" pitchFamily="18" charset="0"/>
              </a:rPr>
              <a:t>子系统，</a:t>
            </a:r>
            <a:r>
              <a:rPr lang="en-US" altLang="zh-CN" sz="2900" b="1" kern="0" dirty="0" smtClean="0">
                <a:solidFill>
                  <a:srgbClr val="333399"/>
                </a:solidFill>
                <a:latin typeface="Times New Roman" pitchFamily="18" charset="0"/>
                <a:ea typeface="宋体" pitchFamily="2" charset="-122"/>
                <a:cs typeface="Times New Roman" pitchFamily="18" charset="0"/>
              </a:rPr>
              <a:t>ATO</a:t>
            </a:r>
            <a:r>
              <a:rPr lang="zh-CN" altLang="en-US" sz="2900" b="1" kern="0" dirty="0" smtClean="0">
                <a:solidFill>
                  <a:srgbClr val="333399"/>
                </a:solidFill>
                <a:latin typeface="Times New Roman" pitchFamily="18" charset="0"/>
                <a:ea typeface="宋体" pitchFamily="2" charset="-122"/>
                <a:cs typeface="Times New Roman" pitchFamily="18" charset="0"/>
              </a:rPr>
              <a:t>将无法正常工作。</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五、</a:t>
            </a:r>
            <a:r>
              <a:rPr lang="en-US" altLang="zh-CN" dirty="0" smtClean="0"/>
              <a:t>ATC</a:t>
            </a:r>
            <a:r>
              <a:rPr lang="zh-CN" altLang="en-US" dirty="0" smtClean="0"/>
              <a:t>系统的类型</a:t>
            </a:r>
            <a:endParaRPr lang="zh-CN" altLang="en-US" dirty="0"/>
          </a:p>
        </p:txBody>
      </p:sp>
      <p:grpSp>
        <p:nvGrpSpPr>
          <p:cNvPr id="3" name="组合 20"/>
          <p:cNvGrpSpPr>
            <a:grpSpLocks/>
          </p:cNvGrpSpPr>
          <p:nvPr/>
        </p:nvGrpSpPr>
        <p:grpSpPr bwMode="auto">
          <a:xfrm>
            <a:off x="2844744" y="1934459"/>
            <a:ext cx="6201365" cy="980123"/>
            <a:chOff x="1600159" y="2962968"/>
            <a:chExt cx="4633084" cy="932063"/>
          </a:xfrm>
        </p:grpSpPr>
        <p:sp>
          <p:nvSpPr>
            <p:cNvPr id="4" name="直接连接符 3"/>
            <p:cNvSpPr/>
            <p:nvPr/>
          </p:nvSpPr>
          <p:spPr>
            <a:xfrm>
              <a:off x="3916701" y="2962968"/>
              <a:ext cx="2316542" cy="932063"/>
            </a:xfrm>
            <a:custGeom>
              <a:avLst/>
              <a:gdLst/>
              <a:ahLst/>
              <a:cxnLst/>
              <a:rect l="0" t="0" r="0" b="0"/>
              <a:pathLst>
                <a:path>
                  <a:moveTo>
                    <a:pt x="0" y="0"/>
                  </a:moveTo>
                  <a:lnTo>
                    <a:pt x="0" y="731041"/>
                  </a:lnTo>
                  <a:lnTo>
                    <a:pt x="2316542" y="731041"/>
                  </a:lnTo>
                  <a:lnTo>
                    <a:pt x="2316542" y="932063"/>
                  </a:lnTo>
                </a:path>
              </a:pathLst>
            </a:custGeom>
            <a:noFill/>
            <a:ln w="40000" cap="flat" cmpd="sng" algn="ctr">
              <a:solidFill>
                <a:srgbClr val="CF6DA4">
                  <a:hueOff val="0"/>
                  <a:satOff val="0"/>
                  <a:lumOff val="0"/>
                  <a:alphaOff val="0"/>
                </a:srgbClr>
              </a:solidFill>
              <a:prstDash val="solid"/>
            </a:ln>
            <a:effectLst/>
            <a:scene3d>
              <a:camera prst="orthographicFront"/>
              <a:lightRig rig="flat" dir="t"/>
            </a:scene3d>
            <a:sp3d prstMaterial="matte"/>
          </p:spPr>
        </p:sp>
        <p:sp>
          <p:nvSpPr>
            <p:cNvPr id="6" name="直接连接符 5"/>
            <p:cNvSpPr/>
            <p:nvPr/>
          </p:nvSpPr>
          <p:spPr>
            <a:xfrm>
              <a:off x="1600159" y="2962968"/>
              <a:ext cx="2316542" cy="932063"/>
            </a:xfrm>
            <a:custGeom>
              <a:avLst/>
              <a:gdLst/>
              <a:ahLst/>
              <a:cxnLst/>
              <a:rect l="0" t="0" r="0" b="0"/>
              <a:pathLst>
                <a:path>
                  <a:moveTo>
                    <a:pt x="2316542" y="0"/>
                  </a:moveTo>
                  <a:lnTo>
                    <a:pt x="2316542" y="731041"/>
                  </a:lnTo>
                  <a:lnTo>
                    <a:pt x="0" y="731041"/>
                  </a:lnTo>
                  <a:lnTo>
                    <a:pt x="0" y="932063"/>
                  </a:lnTo>
                </a:path>
              </a:pathLst>
            </a:custGeom>
            <a:noFill/>
            <a:ln w="40000" cap="flat" cmpd="sng" algn="ctr">
              <a:solidFill>
                <a:srgbClr val="CF6DA4">
                  <a:hueOff val="0"/>
                  <a:satOff val="0"/>
                  <a:lumOff val="0"/>
                  <a:alphaOff val="0"/>
                </a:srgbClr>
              </a:solidFill>
              <a:prstDash val="solid"/>
            </a:ln>
            <a:effectLst/>
            <a:scene3d>
              <a:camera prst="orthographicFront"/>
              <a:lightRig rig="flat" dir="t"/>
            </a:scene3d>
            <a:sp3d prstMaterial="matte"/>
          </p:spPr>
        </p:sp>
      </p:grpSp>
      <p:grpSp>
        <p:nvGrpSpPr>
          <p:cNvPr id="5" name="组合 8"/>
          <p:cNvGrpSpPr/>
          <p:nvPr/>
        </p:nvGrpSpPr>
        <p:grpSpPr>
          <a:xfrm>
            <a:off x="3345794" y="1425163"/>
            <a:ext cx="5261327" cy="855091"/>
            <a:chOff x="2046386" y="343709"/>
            <a:chExt cx="2455688" cy="957248"/>
          </a:xfrm>
          <a:scene3d>
            <a:camera prst="orthographicFront"/>
            <a:lightRig rig="flat" dir="t"/>
          </a:scene3d>
        </p:grpSpPr>
        <p:sp>
          <p:nvSpPr>
            <p:cNvPr id="8" name="矩形 7"/>
            <p:cNvSpPr/>
            <p:nvPr/>
          </p:nvSpPr>
          <p:spPr>
            <a:xfrm>
              <a:off x="2046386" y="343709"/>
              <a:ext cx="2455688" cy="957248"/>
            </a:xfrm>
            <a:prstGeom prst="rect">
              <a:avLst/>
            </a:prstGeom>
            <a:gradFill rotWithShape="1">
              <a:gsLst>
                <a:gs pos="0">
                  <a:srgbClr val="DE6C36">
                    <a:hueOff val="0"/>
                    <a:satOff val="0"/>
                    <a:lumOff val="0"/>
                    <a:alphaOff val="0"/>
                    <a:tint val="74000"/>
                  </a:srgbClr>
                </a:gs>
                <a:gs pos="49000">
                  <a:srgbClr val="DE6C36">
                    <a:hueOff val="0"/>
                    <a:satOff val="0"/>
                    <a:lumOff val="0"/>
                    <a:alphaOff val="0"/>
                    <a:tint val="96000"/>
                    <a:shade val="84000"/>
                    <a:satMod val="110000"/>
                  </a:srgbClr>
                </a:gs>
                <a:gs pos="49100">
                  <a:srgbClr val="DE6C36">
                    <a:hueOff val="0"/>
                    <a:satOff val="0"/>
                    <a:lumOff val="0"/>
                    <a:alphaOff val="0"/>
                    <a:shade val="55000"/>
                    <a:satMod val="150000"/>
                  </a:srgbClr>
                </a:gs>
                <a:gs pos="92000">
                  <a:srgbClr val="DE6C36">
                    <a:hueOff val="0"/>
                    <a:satOff val="0"/>
                    <a:lumOff val="0"/>
                    <a:alphaOff val="0"/>
                    <a:tint val="98000"/>
                    <a:shade val="90000"/>
                    <a:satMod val="128000"/>
                  </a:srgbClr>
                </a:gs>
                <a:gs pos="100000">
                  <a:srgbClr val="DE6C36">
                    <a:hueOff val="0"/>
                    <a:satOff val="0"/>
                    <a:lumOff val="0"/>
                    <a:alphaOff val="0"/>
                    <a:tint val="90000"/>
                    <a:shade val="97000"/>
                    <a:satMod val="128000"/>
                  </a:srgbClr>
                </a:gs>
              </a:gsLst>
              <a:lin ang="5400000" scaled="1"/>
            </a:gradFill>
            <a:ln>
              <a:noFill/>
            </a:ln>
            <a:effectLst>
              <a:outerShdw blurRad="39000" dist="25400" dir="5400000" rotWithShape="0">
                <a:srgbClr val="DE6C36">
                  <a:hueOff val="0"/>
                  <a:satOff val="0"/>
                  <a:lumOff val="0"/>
                  <a:alphaOff val="0"/>
                  <a:shade val="33000"/>
                  <a:alpha val="83000"/>
                </a:srgbClr>
              </a:outerShdw>
            </a:effectLst>
            <a:sp3d prstMaterial="plastic">
              <a:bevelT w="120900" h="88900"/>
              <a:bevelB w="88900" h="31750" prst="angle"/>
            </a:sp3d>
          </p:spPr>
        </p:sp>
        <p:sp>
          <p:nvSpPr>
            <p:cNvPr id="9" name="矩形 8"/>
            <p:cNvSpPr/>
            <p:nvPr/>
          </p:nvSpPr>
          <p:spPr>
            <a:xfrm>
              <a:off x="2046386" y="343709"/>
              <a:ext cx="2455688" cy="957248"/>
            </a:xfrm>
            <a:prstGeom prst="rect">
              <a:avLst/>
            </a:prstGeom>
            <a:noFill/>
            <a:ln>
              <a:noFill/>
            </a:ln>
            <a:effectLst/>
            <a:sp3d/>
          </p:spPr>
          <p:txBody>
            <a:bodyPr lIns="19685" tIns="19685" rIns="19685" bIns="19685" spcCol="1270" anchor="ctr"/>
            <a:lstStyle/>
            <a:p>
              <a:pPr algn="ctr" defTabSz="1674071">
                <a:lnSpc>
                  <a:spcPct val="90000"/>
                </a:lnSpc>
                <a:spcAft>
                  <a:spcPct val="35000"/>
                </a:spcAft>
                <a:defRPr/>
              </a:pPr>
              <a:r>
                <a:rPr lang="zh-CN" altLang="en-US" sz="2900" b="1" kern="0" dirty="0" smtClean="0">
                  <a:solidFill>
                    <a:sysClr val="window" lastClr="FFFFFF"/>
                  </a:solidFill>
                  <a:latin typeface="宋体" pitchFamily="2" charset="-122"/>
                  <a:ea typeface="宋体" pitchFamily="2" charset="-122"/>
                </a:rPr>
                <a:t>评价和识别列控系统要素</a:t>
              </a:r>
              <a:endParaRPr lang="zh-CN" altLang="en-US" sz="2900" b="1" kern="0" dirty="0">
                <a:solidFill>
                  <a:sysClr val="window" lastClr="FFFFFF"/>
                </a:solidFill>
                <a:latin typeface="宋体" pitchFamily="2" charset="-122"/>
                <a:ea typeface="宋体" pitchFamily="2" charset="-122"/>
              </a:endParaRPr>
            </a:p>
          </p:txBody>
        </p:sp>
      </p:grpSp>
      <p:grpSp>
        <p:nvGrpSpPr>
          <p:cNvPr id="7" name="组合 9"/>
          <p:cNvGrpSpPr/>
          <p:nvPr/>
        </p:nvGrpSpPr>
        <p:grpSpPr>
          <a:xfrm>
            <a:off x="669403" y="2913854"/>
            <a:ext cx="4399217" cy="836616"/>
            <a:chOff x="439" y="2233022"/>
            <a:chExt cx="1914497" cy="957248"/>
          </a:xfrm>
          <a:scene3d>
            <a:camera prst="orthographicFront"/>
            <a:lightRig rig="flat" dir="t"/>
          </a:scene3d>
        </p:grpSpPr>
        <p:sp>
          <p:nvSpPr>
            <p:cNvPr id="11" name="矩形 10"/>
            <p:cNvSpPr/>
            <p:nvPr/>
          </p:nvSpPr>
          <p:spPr>
            <a:xfrm>
              <a:off x="439" y="2233022"/>
              <a:ext cx="1914497" cy="957248"/>
            </a:xfrm>
            <a:prstGeom prst="rect">
              <a:avLst/>
            </a:prstGeom>
            <a:gradFill rotWithShape="1">
              <a:gsLst>
                <a:gs pos="0">
                  <a:srgbClr val="CF6DA4">
                    <a:hueOff val="0"/>
                    <a:satOff val="0"/>
                    <a:lumOff val="0"/>
                    <a:alphaOff val="0"/>
                    <a:tint val="74000"/>
                  </a:srgbClr>
                </a:gs>
                <a:gs pos="49000">
                  <a:srgbClr val="CF6DA4">
                    <a:hueOff val="0"/>
                    <a:satOff val="0"/>
                    <a:lumOff val="0"/>
                    <a:alphaOff val="0"/>
                    <a:tint val="96000"/>
                    <a:shade val="84000"/>
                    <a:satMod val="110000"/>
                  </a:srgbClr>
                </a:gs>
                <a:gs pos="49100">
                  <a:srgbClr val="CF6DA4">
                    <a:hueOff val="0"/>
                    <a:satOff val="0"/>
                    <a:lumOff val="0"/>
                    <a:alphaOff val="0"/>
                    <a:shade val="55000"/>
                    <a:satMod val="150000"/>
                  </a:srgbClr>
                </a:gs>
                <a:gs pos="92000">
                  <a:srgbClr val="CF6DA4">
                    <a:hueOff val="0"/>
                    <a:satOff val="0"/>
                    <a:lumOff val="0"/>
                    <a:alphaOff val="0"/>
                    <a:tint val="98000"/>
                    <a:shade val="90000"/>
                    <a:satMod val="128000"/>
                  </a:srgbClr>
                </a:gs>
                <a:gs pos="100000">
                  <a:srgbClr val="CF6DA4">
                    <a:hueOff val="0"/>
                    <a:satOff val="0"/>
                    <a:lumOff val="0"/>
                    <a:alphaOff val="0"/>
                    <a:tint val="90000"/>
                    <a:shade val="97000"/>
                    <a:satMod val="128000"/>
                  </a:srgbClr>
                </a:gs>
              </a:gsLst>
              <a:lin ang="5400000" scaled="1"/>
            </a:gradFill>
            <a:ln>
              <a:noFill/>
            </a:ln>
            <a:effectLst>
              <a:outerShdw blurRad="50800" dist="25000" dir="5400000" rotWithShape="0">
                <a:srgbClr val="CF6DA4">
                  <a:hueOff val="0"/>
                  <a:satOff val="0"/>
                  <a:lumOff val="0"/>
                  <a:alphaOff val="0"/>
                  <a:shade val="30000"/>
                  <a:satMod val="150000"/>
                  <a:alpha val="38000"/>
                </a:srgbClr>
              </a:outerShdw>
            </a:effectLst>
            <a:sp3d prstMaterial="plastic">
              <a:bevelT w="120900" h="88900"/>
              <a:bevelB w="88900" h="31750" prst="angle"/>
            </a:sp3d>
          </p:spPr>
        </p:sp>
        <p:sp>
          <p:nvSpPr>
            <p:cNvPr id="12" name="矩形 11"/>
            <p:cNvSpPr/>
            <p:nvPr/>
          </p:nvSpPr>
          <p:spPr>
            <a:xfrm>
              <a:off x="439" y="2233022"/>
              <a:ext cx="1914497" cy="957248"/>
            </a:xfrm>
            <a:prstGeom prst="rect">
              <a:avLst/>
            </a:prstGeom>
            <a:noFill/>
            <a:ln>
              <a:noFill/>
            </a:ln>
            <a:effectLst/>
            <a:sp3d/>
          </p:spPr>
          <p:txBody>
            <a:bodyPr lIns="19685" tIns="19685" rIns="19685" bIns="19685" spcCol="1270" anchor="ctr"/>
            <a:lstStyle/>
            <a:p>
              <a:pPr algn="ctr" defTabSz="1674071">
                <a:lnSpc>
                  <a:spcPct val="90000"/>
                </a:lnSpc>
                <a:spcAft>
                  <a:spcPct val="35000"/>
                </a:spcAft>
                <a:defRPr/>
              </a:pPr>
              <a:r>
                <a:rPr lang="zh-CN" altLang="en-US" sz="2900" b="1" kern="0" dirty="0" smtClean="0">
                  <a:solidFill>
                    <a:sysClr val="window" lastClr="FFFFFF"/>
                  </a:solidFill>
                  <a:latin typeface="宋体" pitchFamily="2" charset="-122"/>
                  <a:ea typeface="宋体" pitchFamily="2" charset="-122"/>
                </a:rPr>
                <a:t>速度控制模式</a:t>
              </a:r>
              <a:endParaRPr lang="zh-CN" altLang="en-US" sz="2900" b="1" kern="0" dirty="0">
                <a:solidFill>
                  <a:sysClr val="window" lastClr="FFFFFF"/>
                </a:solidFill>
                <a:latin typeface="宋体" pitchFamily="2" charset="-122"/>
                <a:ea typeface="宋体" pitchFamily="2" charset="-122"/>
              </a:endParaRPr>
            </a:p>
          </p:txBody>
        </p:sp>
      </p:grpSp>
      <p:grpSp>
        <p:nvGrpSpPr>
          <p:cNvPr id="10" name="组合 11"/>
          <p:cNvGrpSpPr/>
          <p:nvPr/>
        </p:nvGrpSpPr>
        <p:grpSpPr>
          <a:xfrm>
            <a:off x="6885688" y="2913854"/>
            <a:ext cx="4399217" cy="836616"/>
            <a:chOff x="4633524" y="2233022"/>
            <a:chExt cx="1914497" cy="957248"/>
          </a:xfrm>
          <a:scene3d>
            <a:camera prst="orthographicFront"/>
            <a:lightRig rig="flat" dir="t"/>
          </a:scene3d>
        </p:grpSpPr>
        <p:sp>
          <p:nvSpPr>
            <p:cNvPr id="17" name="矩形 16"/>
            <p:cNvSpPr/>
            <p:nvPr/>
          </p:nvSpPr>
          <p:spPr>
            <a:xfrm>
              <a:off x="4633524" y="2233022"/>
              <a:ext cx="1914497" cy="957248"/>
            </a:xfrm>
            <a:prstGeom prst="rect">
              <a:avLst/>
            </a:prstGeom>
            <a:gradFill rotWithShape="1">
              <a:gsLst>
                <a:gs pos="0">
                  <a:srgbClr val="CF6DA4">
                    <a:hueOff val="0"/>
                    <a:satOff val="0"/>
                    <a:lumOff val="0"/>
                    <a:alphaOff val="0"/>
                    <a:tint val="74000"/>
                  </a:srgbClr>
                </a:gs>
                <a:gs pos="49000">
                  <a:srgbClr val="CF6DA4">
                    <a:hueOff val="0"/>
                    <a:satOff val="0"/>
                    <a:lumOff val="0"/>
                    <a:alphaOff val="0"/>
                    <a:tint val="96000"/>
                    <a:shade val="84000"/>
                    <a:satMod val="110000"/>
                  </a:srgbClr>
                </a:gs>
                <a:gs pos="49100">
                  <a:srgbClr val="CF6DA4">
                    <a:hueOff val="0"/>
                    <a:satOff val="0"/>
                    <a:lumOff val="0"/>
                    <a:alphaOff val="0"/>
                    <a:shade val="55000"/>
                    <a:satMod val="150000"/>
                  </a:srgbClr>
                </a:gs>
                <a:gs pos="92000">
                  <a:srgbClr val="CF6DA4">
                    <a:hueOff val="0"/>
                    <a:satOff val="0"/>
                    <a:lumOff val="0"/>
                    <a:alphaOff val="0"/>
                    <a:tint val="98000"/>
                    <a:shade val="90000"/>
                    <a:satMod val="128000"/>
                  </a:srgbClr>
                </a:gs>
                <a:gs pos="100000">
                  <a:srgbClr val="CF6DA4">
                    <a:hueOff val="0"/>
                    <a:satOff val="0"/>
                    <a:lumOff val="0"/>
                    <a:alphaOff val="0"/>
                    <a:tint val="90000"/>
                    <a:shade val="97000"/>
                    <a:satMod val="128000"/>
                  </a:srgbClr>
                </a:gs>
              </a:gsLst>
              <a:lin ang="5400000" scaled="1"/>
            </a:gradFill>
            <a:ln>
              <a:noFill/>
            </a:ln>
            <a:effectLst>
              <a:outerShdw blurRad="50800" dist="25000" dir="5400000" rotWithShape="0">
                <a:srgbClr val="CF6DA4">
                  <a:hueOff val="0"/>
                  <a:satOff val="0"/>
                  <a:lumOff val="0"/>
                  <a:alphaOff val="0"/>
                  <a:shade val="30000"/>
                  <a:satMod val="150000"/>
                  <a:alpha val="38000"/>
                </a:srgbClr>
              </a:outerShdw>
            </a:effectLst>
            <a:sp3d prstMaterial="plastic">
              <a:bevelT w="120900" h="88900"/>
              <a:bevelB w="88900" h="31750" prst="angle"/>
            </a:sp3d>
          </p:spPr>
        </p:sp>
        <p:sp>
          <p:nvSpPr>
            <p:cNvPr id="18" name="矩形 17"/>
            <p:cNvSpPr/>
            <p:nvPr/>
          </p:nvSpPr>
          <p:spPr>
            <a:xfrm>
              <a:off x="4633524" y="2233022"/>
              <a:ext cx="1914497" cy="957248"/>
            </a:xfrm>
            <a:prstGeom prst="rect">
              <a:avLst/>
            </a:prstGeom>
            <a:noFill/>
            <a:ln>
              <a:noFill/>
            </a:ln>
            <a:effectLst/>
            <a:sp3d/>
          </p:spPr>
          <p:txBody>
            <a:bodyPr lIns="19685" tIns="19685" rIns="19685" bIns="19685" spcCol="1270" anchor="ctr"/>
            <a:lstStyle/>
            <a:p>
              <a:pPr algn="ctr" defTabSz="1674071">
                <a:lnSpc>
                  <a:spcPct val="90000"/>
                </a:lnSpc>
                <a:spcAft>
                  <a:spcPct val="35000"/>
                </a:spcAft>
                <a:defRPr/>
              </a:pPr>
              <a:r>
                <a:rPr lang="zh-CN" altLang="en-US" sz="2900" b="1" kern="0" dirty="0" smtClean="0">
                  <a:solidFill>
                    <a:sysClr val="window" lastClr="FFFFFF"/>
                  </a:solidFill>
                  <a:latin typeface="宋体" pitchFamily="2" charset="-122"/>
                  <a:ea typeface="宋体" pitchFamily="2" charset="-122"/>
                </a:rPr>
                <a:t>车</a:t>
              </a:r>
              <a:r>
                <a:rPr lang="en-US" altLang="zh-CN" sz="2900" b="1" kern="0" dirty="0" smtClean="0">
                  <a:solidFill>
                    <a:sysClr val="window" lastClr="FFFFFF"/>
                  </a:solidFill>
                  <a:latin typeface="宋体" pitchFamily="2" charset="-122"/>
                  <a:ea typeface="宋体" pitchFamily="2" charset="-122"/>
                </a:rPr>
                <a:t>—</a:t>
              </a:r>
              <a:r>
                <a:rPr lang="zh-CN" altLang="en-US" sz="2900" b="1" kern="0" dirty="0" smtClean="0">
                  <a:solidFill>
                    <a:sysClr val="window" lastClr="FFFFFF"/>
                  </a:solidFill>
                  <a:latin typeface="宋体" pitchFamily="2" charset="-122"/>
                  <a:ea typeface="宋体" pitchFamily="2" charset="-122"/>
                </a:rPr>
                <a:t>地信息传输方式</a:t>
              </a:r>
              <a:endParaRPr lang="zh-CN" altLang="en-US" sz="2900" b="1" kern="0" dirty="0">
                <a:solidFill>
                  <a:sysClr val="window" lastClr="FFFFFF"/>
                </a:solidFill>
                <a:latin typeface="宋体" pitchFamily="2" charset="-122"/>
                <a:ea typeface="宋体" pitchFamily="2" charset="-122"/>
              </a:endParaRPr>
            </a:p>
          </p:txBody>
        </p:sp>
      </p:grpSp>
      <p:grpSp>
        <p:nvGrpSpPr>
          <p:cNvPr id="13" name="组合 18"/>
          <p:cNvGrpSpPr/>
          <p:nvPr/>
        </p:nvGrpSpPr>
        <p:grpSpPr>
          <a:xfrm rot="5400000">
            <a:off x="2548366" y="3735507"/>
            <a:ext cx="817889" cy="1162293"/>
            <a:chOff x="439" y="2233022"/>
            <a:chExt cx="1914497" cy="957248"/>
          </a:xfrm>
          <a:scene3d>
            <a:camera prst="orthographicFront"/>
            <a:lightRig rig="flat" dir="t"/>
          </a:scene3d>
        </p:grpSpPr>
        <p:sp>
          <p:nvSpPr>
            <p:cNvPr id="20" name="燕尾形箭头 19"/>
            <p:cNvSpPr/>
            <p:nvPr/>
          </p:nvSpPr>
          <p:spPr>
            <a:xfrm>
              <a:off x="439" y="2233022"/>
              <a:ext cx="1914497" cy="957248"/>
            </a:xfrm>
            <a:prstGeom prst="notchedRightArrow">
              <a:avLst/>
            </a:prstGeom>
            <a:gradFill rotWithShape="1">
              <a:gsLst>
                <a:gs pos="0">
                  <a:srgbClr val="CF6DA4">
                    <a:hueOff val="0"/>
                    <a:satOff val="0"/>
                    <a:lumOff val="0"/>
                    <a:alphaOff val="0"/>
                    <a:tint val="74000"/>
                  </a:srgbClr>
                </a:gs>
                <a:gs pos="49000">
                  <a:srgbClr val="CF6DA4">
                    <a:hueOff val="0"/>
                    <a:satOff val="0"/>
                    <a:lumOff val="0"/>
                    <a:alphaOff val="0"/>
                    <a:tint val="96000"/>
                    <a:shade val="84000"/>
                    <a:satMod val="110000"/>
                  </a:srgbClr>
                </a:gs>
                <a:gs pos="49100">
                  <a:srgbClr val="CF6DA4">
                    <a:hueOff val="0"/>
                    <a:satOff val="0"/>
                    <a:lumOff val="0"/>
                    <a:alphaOff val="0"/>
                    <a:shade val="55000"/>
                    <a:satMod val="150000"/>
                  </a:srgbClr>
                </a:gs>
                <a:gs pos="92000">
                  <a:srgbClr val="CF6DA4">
                    <a:hueOff val="0"/>
                    <a:satOff val="0"/>
                    <a:lumOff val="0"/>
                    <a:alphaOff val="0"/>
                    <a:tint val="98000"/>
                    <a:shade val="90000"/>
                    <a:satMod val="128000"/>
                  </a:srgbClr>
                </a:gs>
                <a:gs pos="100000">
                  <a:srgbClr val="CF6DA4">
                    <a:hueOff val="0"/>
                    <a:satOff val="0"/>
                    <a:lumOff val="0"/>
                    <a:alphaOff val="0"/>
                    <a:tint val="90000"/>
                    <a:shade val="97000"/>
                    <a:satMod val="128000"/>
                  </a:srgbClr>
                </a:gs>
              </a:gsLst>
              <a:lin ang="5400000" scaled="1"/>
            </a:gradFill>
            <a:ln>
              <a:noFill/>
            </a:ln>
            <a:effectLst>
              <a:outerShdw blurRad="50800" dist="25000" dir="5400000" rotWithShape="0">
                <a:srgbClr val="CF6DA4">
                  <a:hueOff val="0"/>
                  <a:satOff val="0"/>
                  <a:lumOff val="0"/>
                  <a:alphaOff val="0"/>
                  <a:shade val="30000"/>
                  <a:satMod val="150000"/>
                  <a:alpha val="38000"/>
                </a:srgbClr>
              </a:outerShdw>
            </a:effectLst>
            <a:sp3d prstMaterial="plastic">
              <a:bevelT w="120900" h="88900"/>
              <a:bevelB w="88900" h="31750" prst="angle"/>
            </a:sp3d>
          </p:spPr>
        </p:sp>
        <p:sp>
          <p:nvSpPr>
            <p:cNvPr id="21" name="矩形 20"/>
            <p:cNvSpPr/>
            <p:nvPr/>
          </p:nvSpPr>
          <p:spPr>
            <a:xfrm>
              <a:off x="439" y="2233022"/>
              <a:ext cx="1914497" cy="957248"/>
            </a:xfrm>
            <a:prstGeom prst="rect">
              <a:avLst/>
            </a:prstGeom>
            <a:noFill/>
            <a:ln>
              <a:noFill/>
            </a:ln>
            <a:effectLst/>
            <a:sp3d/>
          </p:spPr>
          <p:txBody>
            <a:bodyPr lIns="19685" tIns="19685" rIns="19685" bIns="19685" spcCol="1270" anchor="ctr"/>
            <a:lstStyle/>
            <a:p>
              <a:pPr algn="ctr" defTabSz="1674071">
                <a:lnSpc>
                  <a:spcPct val="90000"/>
                </a:lnSpc>
                <a:spcAft>
                  <a:spcPct val="35000"/>
                </a:spcAft>
                <a:defRPr/>
              </a:pPr>
              <a:endParaRPr lang="zh-CN" altLang="en-US" sz="2900" b="1" kern="0" dirty="0">
                <a:solidFill>
                  <a:sysClr val="window" lastClr="FFFFFF"/>
                </a:solidFill>
                <a:latin typeface="宋体" pitchFamily="2" charset="-122"/>
                <a:ea typeface="宋体" pitchFamily="2" charset="-122"/>
              </a:endParaRPr>
            </a:p>
          </p:txBody>
        </p:sp>
      </p:grpSp>
      <p:grpSp>
        <p:nvGrpSpPr>
          <p:cNvPr id="14" name="组合 21"/>
          <p:cNvGrpSpPr/>
          <p:nvPr/>
        </p:nvGrpSpPr>
        <p:grpSpPr>
          <a:xfrm rot="5400000">
            <a:off x="8764651" y="3735507"/>
            <a:ext cx="817889" cy="1162293"/>
            <a:chOff x="439" y="2233022"/>
            <a:chExt cx="1914497" cy="957248"/>
          </a:xfrm>
          <a:scene3d>
            <a:camera prst="orthographicFront"/>
            <a:lightRig rig="flat" dir="t"/>
          </a:scene3d>
        </p:grpSpPr>
        <p:sp>
          <p:nvSpPr>
            <p:cNvPr id="23" name="燕尾形箭头 22"/>
            <p:cNvSpPr/>
            <p:nvPr/>
          </p:nvSpPr>
          <p:spPr>
            <a:xfrm>
              <a:off x="439" y="2233022"/>
              <a:ext cx="1914497" cy="957248"/>
            </a:xfrm>
            <a:prstGeom prst="notchedRightArrow">
              <a:avLst/>
            </a:prstGeom>
            <a:gradFill rotWithShape="1">
              <a:gsLst>
                <a:gs pos="0">
                  <a:srgbClr val="CF6DA4">
                    <a:hueOff val="0"/>
                    <a:satOff val="0"/>
                    <a:lumOff val="0"/>
                    <a:alphaOff val="0"/>
                    <a:tint val="74000"/>
                  </a:srgbClr>
                </a:gs>
                <a:gs pos="49000">
                  <a:srgbClr val="CF6DA4">
                    <a:hueOff val="0"/>
                    <a:satOff val="0"/>
                    <a:lumOff val="0"/>
                    <a:alphaOff val="0"/>
                    <a:tint val="96000"/>
                    <a:shade val="84000"/>
                    <a:satMod val="110000"/>
                  </a:srgbClr>
                </a:gs>
                <a:gs pos="49100">
                  <a:srgbClr val="CF6DA4">
                    <a:hueOff val="0"/>
                    <a:satOff val="0"/>
                    <a:lumOff val="0"/>
                    <a:alphaOff val="0"/>
                    <a:shade val="55000"/>
                    <a:satMod val="150000"/>
                  </a:srgbClr>
                </a:gs>
                <a:gs pos="92000">
                  <a:srgbClr val="CF6DA4">
                    <a:hueOff val="0"/>
                    <a:satOff val="0"/>
                    <a:lumOff val="0"/>
                    <a:alphaOff val="0"/>
                    <a:tint val="98000"/>
                    <a:shade val="90000"/>
                    <a:satMod val="128000"/>
                  </a:srgbClr>
                </a:gs>
                <a:gs pos="100000">
                  <a:srgbClr val="CF6DA4">
                    <a:hueOff val="0"/>
                    <a:satOff val="0"/>
                    <a:lumOff val="0"/>
                    <a:alphaOff val="0"/>
                    <a:tint val="90000"/>
                    <a:shade val="97000"/>
                    <a:satMod val="128000"/>
                  </a:srgbClr>
                </a:gs>
              </a:gsLst>
              <a:lin ang="5400000" scaled="1"/>
            </a:gradFill>
            <a:ln>
              <a:noFill/>
            </a:ln>
            <a:effectLst>
              <a:outerShdw blurRad="50800" dist="25000" dir="5400000" rotWithShape="0">
                <a:srgbClr val="CF6DA4">
                  <a:hueOff val="0"/>
                  <a:satOff val="0"/>
                  <a:lumOff val="0"/>
                  <a:alphaOff val="0"/>
                  <a:shade val="30000"/>
                  <a:satMod val="150000"/>
                  <a:alpha val="38000"/>
                </a:srgbClr>
              </a:outerShdw>
            </a:effectLst>
            <a:sp3d prstMaterial="plastic">
              <a:bevelT w="120900" h="88900"/>
              <a:bevelB w="88900" h="31750" prst="angle"/>
            </a:sp3d>
          </p:spPr>
        </p:sp>
        <p:sp>
          <p:nvSpPr>
            <p:cNvPr id="24" name="矩形 23"/>
            <p:cNvSpPr/>
            <p:nvPr/>
          </p:nvSpPr>
          <p:spPr>
            <a:xfrm>
              <a:off x="439" y="2233022"/>
              <a:ext cx="1914497" cy="957248"/>
            </a:xfrm>
            <a:prstGeom prst="rect">
              <a:avLst/>
            </a:prstGeom>
            <a:noFill/>
            <a:ln>
              <a:noFill/>
            </a:ln>
            <a:effectLst/>
            <a:sp3d/>
          </p:spPr>
          <p:txBody>
            <a:bodyPr lIns="19685" tIns="19685" rIns="19685" bIns="19685" spcCol="1270" anchor="ctr"/>
            <a:lstStyle/>
            <a:p>
              <a:pPr algn="ctr" defTabSz="1674071">
                <a:lnSpc>
                  <a:spcPct val="90000"/>
                </a:lnSpc>
                <a:spcAft>
                  <a:spcPct val="35000"/>
                </a:spcAft>
                <a:defRPr/>
              </a:pPr>
              <a:endParaRPr lang="zh-CN" altLang="en-US" sz="2900" b="1" kern="0" dirty="0">
                <a:solidFill>
                  <a:sysClr val="window" lastClr="FFFFFF"/>
                </a:solidFill>
                <a:latin typeface="宋体" pitchFamily="2" charset="-122"/>
                <a:ea typeface="宋体" pitchFamily="2" charset="-122"/>
              </a:endParaRPr>
            </a:p>
          </p:txBody>
        </p:sp>
      </p:grpSp>
      <p:sp>
        <p:nvSpPr>
          <p:cNvPr id="25" name="Rectangle 1"/>
          <p:cNvSpPr>
            <a:spLocks noChangeArrowheads="1"/>
          </p:cNvSpPr>
          <p:nvPr/>
        </p:nvSpPr>
        <p:spPr bwMode="auto">
          <a:xfrm>
            <a:off x="478133" y="4877693"/>
            <a:ext cx="5068663" cy="1897279"/>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algn="just"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        速度控制模式决定了列控系统采用的闭塞制式、列车运行追踪间隔，体现了列控系统的效能水平。</a:t>
            </a:r>
          </a:p>
        </p:txBody>
      </p:sp>
      <p:sp>
        <p:nvSpPr>
          <p:cNvPr id="26" name="Rectangle 1"/>
          <p:cNvSpPr>
            <a:spLocks noChangeArrowheads="1"/>
          </p:cNvSpPr>
          <p:nvPr/>
        </p:nvSpPr>
        <p:spPr bwMode="auto">
          <a:xfrm>
            <a:off x="6503147" y="4875619"/>
            <a:ext cx="5068663" cy="1004727"/>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algn="just"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车</a:t>
            </a:r>
            <a:r>
              <a:rPr lang="en-US" altLang="zh-CN" sz="2900" b="1" kern="0" dirty="0" smtClean="0">
                <a:solidFill>
                  <a:srgbClr val="333399"/>
                </a:solidFill>
                <a:latin typeface="Times New Roman" pitchFamily="18" charset="0"/>
                <a:ea typeface="宋体" pitchFamily="2" charset="-122"/>
                <a:cs typeface="fangsong_gb2312"/>
              </a:rPr>
              <a:t>—</a:t>
            </a:r>
            <a:r>
              <a:rPr lang="zh-CN" altLang="en-US" sz="2900" b="1" kern="0" dirty="0" smtClean="0">
                <a:solidFill>
                  <a:srgbClr val="333399"/>
                </a:solidFill>
                <a:latin typeface="Times New Roman" pitchFamily="18" charset="0"/>
                <a:ea typeface="宋体" pitchFamily="2" charset="-122"/>
                <a:cs typeface="fangsong_gb2312"/>
              </a:rPr>
              <a:t>地信息传输量的大小决定了可能采用的速度控制模式。</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anim calcmode="lin" valueType="num">
                                      <p:cBhvr>
                                        <p:cTn id="36" dur="500" fill="hold"/>
                                        <p:tgtEl>
                                          <p:spTgt spid="25"/>
                                        </p:tgtEl>
                                        <p:attrNameLst>
                                          <p:attrName>ppt_x</p:attrName>
                                        </p:attrNameLst>
                                      </p:cBhvr>
                                      <p:tavLst>
                                        <p:tav tm="0">
                                          <p:val>
                                            <p:strVal val="#ppt_x"/>
                                          </p:val>
                                        </p:tav>
                                        <p:tav tm="100000">
                                          <p:val>
                                            <p:strVal val="#ppt_x"/>
                                          </p:val>
                                        </p:tav>
                                      </p:tavLst>
                                    </p:anim>
                                    <p:anim calcmode="lin" valueType="num">
                                      <p:cBhvr>
                                        <p:cTn id="37"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anim calcmode="lin" valueType="num">
                                      <p:cBhvr>
                                        <p:cTn id="47" dur="500" fill="hold"/>
                                        <p:tgtEl>
                                          <p:spTgt spid="26"/>
                                        </p:tgtEl>
                                        <p:attrNameLst>
                                          <p:attrName>ppt_x</p:attrName>
                                        </p:attrNameLst>
                                      </p:cBhvr>
                                      <p:tavLst>
                                        <p:tav tm="0">
                                          <p:val>
                                            <p:strVal val="#ppt_x"/>
                                          </p:val>
                                        </p:tav>
                                        <p:tav tm="100000">
                                          <p:val>
                                            <p:strVal val="#ppt_x"/>
                                          </p:val>
                                        </p:tav>
                                      </p:tavLst>
                                    </p:anim>
                                    <p:anim calcmode="lin" valueType="num">
                                      <p:cBhvr>
                                        <p:cTn id="48"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五、</a:t>
            </a:r>
            <a:r>
              <a:rPr lang="en-US" altLang="zh-CN" dirty="0" smtClean="0"/>
              <a:t>ATC</a:t>
            </a:r>
            <a:r>
              <a:rPr lang="zh-CN" altLang="en-US" dirty="0" smtClean="0"/>
              <a:t>系统的类型</a:t>
            </a:r>
            <a:endParaRPr lang="zh-CN" altLang="en-US" dirty="0"/>
          </a:p>
        </p:txBody>
      </p:sp>
      <p:grpSp>
        <p:nvGrpSpPr>
          <p:cNvPr id="3" name="组合 2"/>
          <p:cNvGrpSpPr/>
          <p:nvPr/>
        </p:nvGrpSpPr>
        <p:grpSpPr>
          <a:xfrm>
            <a:off x="1179487" y="2168854"/>
            <a:ext cx="4570548" cy="1656626"/>
            <a:chOff x="928662" y="2597376"/>
            <a:chExt cx="3414130" cy="1577739"/>
          </a:xfrm>
        </p:grpSpPr>
        <p:sp>
          <p:nvSpPr>
            <p:cNvPr id="4" name="直接连接符 5"/>
            <p:cNvSpPr/>
            <p:nvPr/>
          </p:nvSpPr>
          <p:spPr>
            <a:xfrm>
              <a:off x="1919861" y="2597376"/>
              <a:ext cx="2422931" cy="576547"/>
            </a:xfrm>
            <a:custGeom>
              <a:avLst/>
              <a:gdLst/>
              <a:ahLst/>
              <a:cxnLst/>
              <a:rect l="0" t="0" r="0" b="0"/>
              <a:pathLst>
                <a:path>
                  <a:moveTo>
                    <a:pt x="2422931" y="0"/>
                  </a:moveTo>
                  <a:lnTo>
                    <a:pt x="2422931" y="392900"/>
                  </a:lnTo>
                  <a:lnTo>
                    <a:pt x="0" y="392900"/>
                  </a:lnTo>
                  <a:lnTo>
                    <a:pt x="0" y="576547"/>
                  </a:lnTo>
                </a:path>
              </a:pathLst>
            </a:custGeom>
            <a:noFill/>
            <a:ln w="28575"/>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5" name="组合 24"/>
            <p:cNvGrpSpPr/>
            <p:nvPr/>
          </p:nvGrpSpPr>
          <p:grpSpPr>
            <a:xfrm>
              <a:off x="928662" y="3173924"/>
              <a:ext cx="2202664" cy="1001191"/>
              <a:chOff x="928662" y="3173924"/>
              <a:chExt cx="2202664" cy="1001191"/>
            </a:xfrm>
          </p:grpSpPr>
          <p:sp>
            <p:nvSpPr>
              <p:cNvPr id="6" name="圆角矩形 5"/>
              <p:cNvSpPr/>
              <p:nvPr/>
            </p:nvSpPr>
            <p:spPr>
              <a:xfrm>
                <a:off x="928662" y="3173924"/>
                <a:ext cx="1982398" cy="791938"/>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grpSp>
            <p:nvGrpSpPr>
              <p:cNvPr id="7" name="组合 10"/>
              <p:cNvGrpSpPr/>
              <p:nvPr/>
            </p:nvGrpSpPr>
            <p:grpSpPr>
              <a:xfrm>
                <a:off x="1148928" y="3383177"/>
                <a:ext cx="1982398" cy="791938"/>
                <a:chOff x="220266" y="2097317"/>
                <a:chExt cx="1982398" cy="791938"/>
              </a:xfrm>
            </p:grpSpPr>
            <p:sp>
              <p:nvSpPr>
                <p:cNvPr id="8" name="圆角矩形 7"/>
                <p:cNvSpPr/>
                <p:nvPr/>
              </p:nvSpPr>
              <p:spPr>
                <a:xfrm>
                  <a:off x="220266" y="2097317"/>
                  <a:ext cx="1982398" cy="79193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 name="圆角矩形 11"/>
                <p:cNvSpPr/>
                <p:nvPr/>
              </p:nvSpPr>
              <p:spPr>
                <a:xfrm>
                  <a:off x="243461" y="2120512"/>
                  <a:ext cx="1936008" cy="7455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algn="ctr" defTabSz="1296055">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固定闭塞</a:t>
                  </a:r>
                  <a:r>
                    <a:rPr lang="en-US" altLang="zh-CN" sz="2900" b="1" dirty="0" smtClean="0">
                      <a:solidFill>
                        <a:srgbClr val="333399"/>
                      </a:solidFill>
                      <a:latin typeface="Times New Roman" pitchFamily="18" charset="0"/>
                      <a:ea typeface="+mj-ea"/>
                      <a:cs typeface="Times New Roman" pitchFamily="18" charset="0"/>
                    </a:rPr>
                    <a:t>  ATC</a:t>
                  </a:r>
                  <a:r>
                    <a:rPr lang="zh-CN" altLang="en-US" sz="2900" b="1" dirty="0" smtClean="0">
                      <a:solidFill>
                        <a:srgbClr val="333399"/>
                      </a:solidFill>
                      <a:latin typeface="Times New Roman" pitchFamily="18" charset="0"/>
                      <a:ea typeface="+mj-ea"/>
                      <a:cs typeface="Times New Roman" pitchFamily="18" charset="0"/>
                    </a:rPr>
                    <a:t>系统</a:t>
                  </a:r>
                  <a:endParaRPr lang="zh-CN" altLang="en-US" sz="2900" b="1" dirty="0">
                    <a:solidFill>
                      <a:srgbClr val="333399"/>
                    </a:solidFill>
                    <a:latin typeface="Times New Roman" pitchFamily="18" charset="0"/>
                    <a:ea typeface="+mj-ea"/>
                    <a:cs typeface="Times New Roman" pitchFamily="18" charset="0"/>
                  </a:endParaRPr>
                </a:p>
              </p:txBody>
            </p:sp>
          </p:grpSp>
        </p:grpSp>
      </p:grpSp>
      <p:grpSp>
        <p:nvGrpSpPr>
          <p:cNvPr id="10" name="组合 9"/>
          <p:cNvGrpSpPr/>
          <p:nvPr/>
        </p:nvGrpSpPr>
        <p:grpSpPr>
          <a:xfrm>
            <a:off x="4423103" y="2168854"/>
            <a:ext cx="2948741" cy="1656626"/>
            <a:chOff x="3351593" y="2597376"/>
            <a:chExt cx="2202665" cy="1577739"/>
          </a:xfrm>
        </p:grpSpPr>
        <p:sp>
          <p:nvSpPr>
            <p:cNvPr id="11" name="直接连接符 4"/>
            <p:cNvSpPr/>
            <p:nvPr/>
          </p:nvSpPr>
          <p:spPr>
            <a:xfrm>
              <a:off x="4297072" y="2597376"/>
              <a:ext cx="91440" cy="576547"/>
            </a:xfrm>
            <a:custGeom>
              <a:avLst/>
              <a:gdLst/>
              <a:ahLst/>
              <a:cxnLst/>
              <a:rect l="0" t="0" r="0" b="0"/>
              <a:pathLst>
                <a:path>
                  <a:moveTo>
                    <a:pt x="45720" y="0"/>
                  </a:moveTo>
                  <a:lnTo>
                    <a:pt x="45720" y="576547"/>
                  </a:lnTo>
                </a:path>
              </a:pathLst>
            </a:custGeom>
            <a:noFill/>
            <a:ln w="28575"/>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12" name="组合 25"/>
            <p:cNvGrpSpPr/>
            <p:nvPr/>
          </p:nvGrpSpPr>
          <p:grpSpPr>
            <a:xfrm>
              <a:off x="3351593" y="3173924"/>
              <a:ext cx="2202665" cy="1001191"/>
              <a:chOff x="3351593" y="3173924"/>
              <a:chExt cx="2202665" cy="1001191"/>
            </a:xfrm>
          </p:grpSpPr>
          <p:sp>
            <p:nvSpPr>
              <p:cNvPr id="13" name="圆角矩形 12"/>
              <p:cNvSpPr/>
              <p:nvPr/>
            </p:nvSpPr>
            <p:spPr>
              <a:xfrm>
                <a:off x="3351593" y="3173924"/>
                <a:ext cx="1982398" cy="791938"/>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grpSp>
            <p:nvGrpSpPr>
              <p:cNvPr id="14" name="组合 46"/>
              <p:cNvGrpSpPr/>
              <p:nvPr/>
            </p:nvGrpSpPr>
            <p:grpSpPr>
              <a:xfrm>
                <a:off x="3571860" y="3383177"/>
                <a:ext cx="1982398" cy="791938"/>
                <a:chOff x="2643198" y="2097317"/>
                <a:chExt cx="1982398" cy="791938"/>
              </a:xfrm>
            </p:grpSpPr>
            <p:sp>
              <p:nvSpPr>
                <p:cNvPr id="15" name="圆角矩形 14"/>
                <p:cNvSpPr/>
                <p:nvPr/>
              </p:nvSpPr>
              <p:spPr>
                <a:xfrm>
                  <a:off x="2643198" y="2097317"/>
                  <a:ext cx="1982398" cy="79193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圆角矩形 14"/>
                <p:cNvSpPr/>
                <p:nvPr/>
              </p:nvSpPr>
              <p:spPr>
                <a:xfrm>
                  <a:off x="2666393" y="2120512"/>
                  <a:ext cx="1936008" cy="7455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algn="ctr" defTabSz="1296055">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准移动闭塞式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endParaRPr lang="zh-CN" altLang="en-US" sz="2900" b="1" dirty="0">
                    <a:solidFill>
                      <a:srgbClr val="333399"/>
                    </a:solidFill>
                    <a:latin typeface="Times New Roman" pitchFamily="18" charset="0"/>
                    <a:ea typeface="+mj-ea"/>
                    <a:cs typeface="Times New Roman" pitchFamily="18" charset="0"/>
                  </a:endParaRPr>
                </a:p>
              </p:txBody>
            </p:sp>
          </p:grpSp>
        </p:grpSp>
      </p:grpSp>
      <p:grpSp>
        <p:nvGrpSpPr>
          <p:cNvPr id="17" name="组合 16"/>
          <p:cNvGrpSpPr/>
          <p:nvPr/>
        </p:nvGrpSpPr>
        <p:grpSpPr>
          <a:xfrm>
            <a:off x="5769975" y="2168854"/>
            <a:ext cx="4845484" cy="1656626"/>
            <a:chOff x="4357686" y="2597376"/>
            <a:chExt cx="3619503" cy="1577739"/>
          </a:xfrm>
        </p:grpSpPr>
        <p:sp>
          <p:nvSpPr>
            <p:cNvPr id="18" name="直接连接符 3"/>
            <p:cNvSpPr/>
            <p:nvPr/>
          </p:nvSpPr>
          <p:spPr>
            <a:xfrm>
              <a:off x="4357686" y="2597376"/>
              <a:ext cx="2422931" cy="576547"/>
            </a:xfrm>
            <a:custGeom>
              <a:avLst/>
              <a:gdLst/>
              <a:ahLst/>
              <a:cxnLst/>
              <a:rect l="0" t="0" r="0" b="0"/>
              <a:pathLst>
                <a:path>
                  <a:moveTo>
                    <a:pt x="0" y="0"/>
                  </a:moveTo>
                  <a:lnTo>
                    <a:pt x="0" y="392900"/>
                  </a:lnTo>
                  <a:lnTo>
                    <a:pt x="2422931" y="392900"/>
                  </a:lnTo>
                  <a:lnTo>
                    <a:pt x="2422931" y="576547"/>
                  </a:lnTo>
                </a:path>
              </a:pathLst>
            </a:custGeom>
            <a:noFill/>
            <a:ln w="28575"/>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19" name="组合 26"/>
            <p:cNvGrpSpPr/>
            <p:nvPr/>
          </p:nvGrpSpPr>
          <p:grpSpPr>
            <a:xfrm>
              <a:off x="5774524" y="3173924"/>
              <a:ext cx="2202665" cy="1001191"/>
              <a:chOff x="5774524" y="3173924"/>
              <a:chExt cx="2202665" cy="1001191"/>
            </a:xfrm>
          </p:grpSpPr>
          <p:sp>
            <p:nvSpPr>
              <p:cNvPr id="20" name="圆角矩形 19"/>
              <p:cNvSpPr/>
              <p:nvPr/>
            </p:nvSpPr>
            <p:spPr>
              <a:xfrm>
                <a:off x="5774524" y="3173924"/>
                <a:ext cx="1982398" cy="791938"/>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grpSp>
            <p:nvGrpSpPr>
              <p:cNvPr id="21" name="组合 14"/>
              <p:cNvGrpSpPr/>
              <p:nvPr/>
            </p:nvGrpSpPr>
            <p:grpSpPr>
              <a:xfrm>
                <a:off x="5994791" y="3383177"/>
                <a:ext cx="1982398" cy="791938"/>
                <a:chOff x="5066129" y="2097317"/>
                <a:chExt cx="1982398" cy="791938"/>
              </a:xfrm>
            </p:grpSpPr>
            <p:sp>
              <p:nvSpPr>
                <p:cNvPr id="22" name="圆角矩形 21"/>
                <p:cNvSpPr/>
                <p:nvPr/>
              </p:nvSpPr>
              <p:spPr>
                <a:xfrm>
                  <a:off x="5066129" y="2097317"/>
                  <a:ext cx="1982398" cy="79193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圆角矩形 17"/>
                <p:cNvSpPr/>
                <p:nvPr/>
              </p:nvSpPr>
              <p:spPr>
                <a:xfrm>
                  <a:off x="5089324" y="2120512"/>
                  <a:ext cx="1936008" cy="7455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algn="ctr" defTabSz="1296055">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移动闭塞 </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endParaRPr lang="zh-CN" altLang="en-US" sz="2900" b="1" dirty="0">
                    <a:solidFill>
                      <a:srgbClr val="333399"/>
                    </a:solidFill>
                    <a:latin typeface="Times New Roman" pitchFamily="18" charset="0"/>
                    <a:ea typeface="+mj-ea"/>
                    <a:cs typeface="Times New Roman" pitchFamily="18" charset="0"/>
                  </a:endParaRPr>
                </a:p>
              </p:txBody>
            </p:sp>
          </p:grpSp>
        </p:grpSp>
      </p:grpSp>
      <p:grpSp>
        <p:nvGrpSpPr>
          <p:cNvPr id="24" name="组合 23"/>
          <p:cNvGrpSpPr/>
          <p:nvPr/>
        </p:nvGrpSpPr>
        <p:grpSpPr>
          <a:xfrm>
            <a:off x="4423103" y="1316832"/>
            <a:ext cx="2948741" cy="1071738"/>
            <a:chOff x="3351593" y="1643050"/>
            <a:chExt cx="2202665" cy="1163579"/>
          </a:xfrm>
        </p:grpSpPr>
        <p:sp>
          <p:nvSpPr>
            <p:cNvPr id="25" name="圆角矩形 24"/>
            <p:cNvSpPr/>
            <p:nvPr/>
          </p:nvSpPr>
          <p:spPr>
            <a:xfrm>
              <a:off x="3351593" y="1643050"/>
              <a:ext cx="1982398" cy="95432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6" name="组合 8"/>
            <p:cNvGrpSpPr/>
            <p:nvPr/>
          </p:nvGrpSpPr>
          <p:grpSpPr>
            <a:xfrm>
              <a:off x="3571860" y="1852303"/>
              <a:ext cx="1982398" cy="954326"/>
              <a:chOff x="2643198" y="566443"/>
              <a:chExt cx="1982398" cy="954326"/>
            </a:xfrm>
          </p:grpSpPr>
          <p:sp>
            <p:nvSpPr>
              <p:cNvPr id="27" name="圆角矩形 21"/>
              <p:cNvSpPr/>
              <p:nvPr/>
            </p:nvSpPr>
            <p:spPr>
              <a:xfrm>
                <a:off x="2643198" y="566443"/>
                <a:ext cx="1982398" cy="954326"/>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 name="圆角矩形 8"/>
              <p:cNvSpPr/>
              <p:nvPr/>
            </p:nvSpPr>
            <p:spPr>
              <a:xfrm>
                <a:off x="2671149" y="594394"/>
                <a:ext cx="1926496" cy="89842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algn="ctr" defTabSz="1296055">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闭塞制式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endParaRPr lang="zh-CN" altLang="en-US" sz="2900" b="1" dirty="0">
                  <a:solidFill>
                    <a:srgbClr val="333399"/>
                  </a:solidFill>
                  <a:latin typeface="Times New Roman" pitchFamily="18" charset="0"/>
                  <a:ea typeface="+mj-ea"/>
                  <a:cs typeface="Times New Roman" pitchFamily="18" charset="0"/>
                </a:endParaRPr>
              </a:p>
            </p:txBody>
          </p:sp>
        </p:grpSp>
      </p:grpSp>
      <p:grpSp>
        <p:nvGrpSpPr>
          <p:cNvPr id="29" name="组合 41"/>
          <p:cNvGrpSpPr/>
          <p:nvPr/>
        </p:nvGrpSpPr>
        <p:grpSpPr>
          <a:xfrm>
            <a:off x="1591408" y="4642872"/>
            <a:ext cx="4795857" cy="1650218"/>
            <a:chOff x="1322615" y="2363469"/>
            <a:chExt cx="2967925" cy="1571636"/>
          </a:xfrm>
        </p:grpSpPr>
        <p:sp>
          <p:nvSpPr>
            <p:cNvPr id="43" name="直接连接符 4"/>
            <p:cNvSpPr/>
            <p:nvPr/>
          </p:nvSpPr>
          <p:spPr>
            <a:xfrm>
              <a:off x="2737911" y="2363469"/>
              <a:ext cx="1552629" cy="828006"/>
            </a:xfrm>
            <a:custGeom>
              <a:avLst/>
              <a:gdLst/>
              <a:ahLst/>
              <a:cxnLst/>
              <a:rect l="0" t="0" r="0" b="0"/>
              <a:pathLst>
                <a:path>
                  <a:moveTo>
                    <a:pt x="1552629" y="0"/>
                  </a:moveTo>
                  <a:lnTo>
                    <a:pt x="1552629" y="565471"/>
                  </a:lnTo>
                  <a:lnTo>
                    <a:pt x="0" y="565471"/>
                  </a:lnTo>
                  <a:lnTo>
                    <a:pt x="0" y="828006"/>
                  </a:lnTo>
                </a:path>
              </a:pathLst>
            </a:custGeom>
            <a:noFill/>
            <a:ln w="28575"/>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30" name="组合 9"/>
            <p:cNvGrpSpPr/>
            <p:nvPr/>
          </p:nvGrpSpPr>
          <p:grpSpPr>
            <a:xfrm>
              <a:off x="1322615" y="3214686"/>
              <a:ext cx="2564031" cy="720419"/>
              <a:chOff x="-172608" y="2321542"/>
              <a:chExt cx="2564031" cy="720419"/>
            </a:xfrm>
          </p:grpSpPr>
          <p:sp>
            <p:nvSpPr>
              <p:cNvPr id="45" name="圆角矩形 44"/>
              <p:cNvSpPr/>
              <p:nvPr/>
            </p:nvSpPr>
            <p:spPr>
              <a:xfrm>
                <a:off x="-103187" y="2321542"/>
                <a:ext cx="2475490" cy="720419"/>
              </a:xfrm>
              <a:prstGeom prst="roundRect">
                <a:avLst>
                  <a:gd name="adj" fmla="val 10000"/>
                </a:avLst>
              </a:prstGeom>
              <a:ln w="28575"/>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6" name="圆角矩形 10"/>
              <p:cNvSpPr/>
              <p:nvPr/>
            </p:nvSpPr>
            <p:spPr>
              <a:xfrm>
                <a:off x="-172608" y="2321542"/>
                <a:ext cx="2564031" cy="678219"/>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algn="ctr" defTabSz="1296055">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点式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endParaRPr lang="zh-CN" altLang="en-US" sz="2900" b="1" dirty="0">
                  <a:solidFill>
                    <a:srgbClr val="333399"/>
                  </a:solidFill>
                  <a:latin typeface="Times New Roman" pitchFamily="18" charset="0"/>
                  <a:ea typeface="+mj-ea"/>
                  <a:cs typeface="Times New Roman" pitchFamily="18" charset="0"/>
                </a:endParaRPr>
              </a:p>
            </p:txBody>
          </p:sp>
        </p:grpSp>
      </p:grpSp>
      <p:grpSp>
        <p:nvGrpSpPr>
          <p:cNvPr id="31" name="组合 46"/>
          <p:cNvGrpSpPr/>
          <p:nvPr/>
        </p:nvGrpSpPr>
        <p:grpSpPr>
          <a:xfrm>
            <a:off x="5990630" y="4642872"/>
            <a:ext cx="4146653" cy="1650218"/>
            <a:chOff x="4290540" y="2363469"/>
            <a:chExt cx="2566163" cy="1571636"/>
          </a:xfrm>
        </p:grpSpPr>
        <p:sp>
          <p:nvSpPr>
            <p:cNvPr id="48" name="直接连接符 3"/>
            <p:cNvSpPr/>
            <p:nvPr/>
          </p:nvSpPr>
          <p:spPr>
            <a:xfrm>
              <a:off x="4290540" y="2363469"/>
              <a:ext cx="1552629" cy="828006"/>
            </a:xfrm>
            <a:custGeom>
              <a:avLst/>
              <a:gdLst/>
              <a:ahLst/>
              <a:cxnLst/>
              <a:rect l="0" t="0" r="0" b="0"/>
              <a:pathLst>
                <a:path>
                  <a:moveTo>
                    <a:pt x="0" y="0"/>
                  </a:moveTo>
                  <a:lnTo>
                    <a:pt x="0" y="565471"/>
                  </a:lnTo>
                  <a:lnTo>
                    <a:pt x="1552629" y="565471"/>
                  </a:lnTo>
                  <a:lnTo>
                    <a:pt x="1552629" y="828006"/>
                  </a:lnTo>
                </a:path>
              </a:pathLst>
            </a:custGeom>
            <a:noFill/>
            <a:ln w="28575"/>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32" name="组合 11"/>
            <p:cNvGrpSpPr/>
            <p:nvPr/>
          </p:nvGrpSpPr>
          <p:grpSpPr>
            <a:xfrm>
              <a:off x="4349723" y="3214686"/>
              <a:ext cx="2506980" cy="720419"/>
              <a:chOff x="2854500" y="2321542"/>
              <a:chExt cx="2506980" cy="720419"/>
            </a:xfrm>
          </p:grpSpPr>
          <p:sp>
            <p:nvSpPr>
              <p:cNvPr id="50" name="圆角矩形 49"/>
              <p:cNvSpPr/>
              <p:nvPr/>
            </p:nvSpPr>
            <p:spPr>
              <a:xfrm>
                <a:off x="2854500" y="2321542"/>
                <a:ext cx="2475489" cy="720419"/>
              </a:xfrm>
              <a:prstGeom prst="roundRect">
                <a:avLst>
                  <a:gd name="adj" fmla="val 10000"/>
                </a:avLst>
              </a:prstGeom>
              <a:ln w="28575"/>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1" name="圆角矩形 13"/>
              <p:cNvSpPr/>
              <p:nvPr/>
            </p:nvSpPr>
            <p:spPr>
              <a:xfrm>
                <a:off x="2875599" y="2342642"/>
                <a:ext cx="2485881" cy="678219"/>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algn="ctr" defTabSz="1296055">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连续式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endParaRPr lang="zh-CN" altLang="en-US" sz="2900" b="1" dirty="0">
                  <a:solidFill>
                    <a:srgbClr val="333399"/>
                  </a:solidFill>
                  <a:latin typeface="Times New Roman" pitchFamily="18" charset="0"/>
                  <a:ea typeface="+mj-ea"/>
                  <a:cs typeface="Times New Roman" pitchFamily="18" charset="0"/>
                </a:endParaRPr>
              </a:p>
            </p:txBody>
          </p:sp>
        </p:grpSp>
      </p:grpSp>
      <p:grpSp>
        <p:nvGrpSpPr>
          <p:cNvPr id="33" name="组合 7"/>
          <p:cNvGrpSpPr/>
          <p:nvPr/>
        </p:nvGrpSpPr>
        <p:grpSpPr>
          <a:xfrm>
            <a:off x="3729728" y="4200530"/>
            <a:ext cx="4494852" cy="756440"/>
            <a:chOff x="1872456" y="1049046"/>
            <a:chExt cx="2475490" cy="720419"/>
          </a:xfrm>
        </p:grpSpPr>
        <p:sp>
          <p:nvSpPr>
            <p:cNvPr id="53" name="圆角矩形 16"/>
            <p:cNvSpPr/>
            <p:nvPr/>
          </p:nvSpPr>
          <p:spPr>
            <a:xfrm>
              <a:off x="1872456" y="1049046"/>
              <a:ext cx="2475490" cy="720419"/>
            </a:xfrm>
            <a:prstGeom prst="roundRect">
              <a:avLst>
                <a:gd name="adj" fmla="val 10000"/>
              </a:avLst>
            </a:prstGeom>
            <a:ln w="28575"/>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4" name="圆角矩形 7"/>
            <p:cNvSpPr/>
            <p:nvPr/>
          </p:nvSpPr>
          <p:spPr>
            <a:xfrm>
              <a:off x="1893556" y="1070146"/>
              <a:ext cx="2433290" cy="678219"/>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algn="ctr" defTabSz="1296055">
                <a:lnSpc>
                  <a:spcPct val="90000"/>
                </a:lnSpc>
                <a:spcBef>
                  <a:spcPct val="0"/>
                </a:spcBef>
                <a:spcAft>
                  <a:spcPct val="35000"/>
                </a:spcAft>
              </a:pPr>
              <a:r>
                <a:rPr lang="zh-CN" altLang="en-US" sz="2900" b="1" dirty="0" smtClean="0">
                  <a:solidFill>
                    <a:srgbClr val="333399"/>
                  </a:solidFill>
                  <a:latin typeface="+mj-ea"/>
                  <a:ea typeface="+mj-ea"/>
                </a:rPr>
                <a:t>车</a:t>
              </a:r>
              <a:r>
                <a:rPr lang="en-US" altLang="zh-CN" sz="2900" b="1" dirty="0" smtClean="0">
                  <a:solidFill>
                    <a:srgbClr val="333399"/>
                  </a:solidFill>
                  <a:latin typeface="+mj-ea"/>
                  <a:ea typeface="+mj-ea"/>
                </a:rPr>
                <a:t>—</a:t>
              </a:r>
              <a:r>
                <a:rPr lang="zh-CN" altLang="en-US" sz="2900" b="1" dirty="0" smtClean="0">
                  <a:solidFill>
                    <a:srgbClr val="333399"/>
                  </a:solidFill>
                  <a:latin typeface="+mj-ea"/>
                  <a:ea typeface="+mj-ea"/>
                </a:rPr>
                <a:t>地信息传输连续性</a:t>
              </a:r>
              <a:endParaRPr lang="zh-CN" altLang="en-US" sz="2900" b="1" dirty="0">
                <a:solidFill>
                  <a:srgbClr val="333399"/>
                </a:solidFill>
                <a:latin typeface="+mj-ea"/>
                <a:ea typeface="+mj-ea"/>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五、</a:t>
            </a:r>
            <a:r>
              <a:rPr lang="en-US" altLang="zh-CN" dirty="0" smtClean="0"/>
              <a:t>ATC</a:t>
            </a:r>
            <a:r>
              <a:rPr lang="zh-CN" altLang="en-US" dirty="0" smtClean="0"/>
              <a:t>系统的类型</a:t>
            </a:r>
            <a:endParaRPr lang="zh-CN" altLang="en-US" dirty="0"/>
          </a:p>
        </p:txBody>
      </p:sp>
      <p:grpSp>
        <p:nvGrpSpPr>
          <p:cNvPr id="3" name="组合 2"/>
          <p:cNvGrpSpPr/>
          <p:nvPr/>
        </p:nvGrpSpPr>
        <p:grpSpPr>
          <a:xfrm>
            <a:off x="956309" y="1950233"/>
            <a:ext cx="3941163" cy="826611"/>
            <a:chOff x="3556" y="750814"/>
            <a:chExt cx="1365241" cy="860883"/>
          </a:xfrm>
          <a:scene3d>
            <a:camera prst="orthographicFront">
              <a:rot lat="0" lon="0" rev="0"/>
            </a:camera>
            <a:lightRig rig="soft" dir="t">
              <a:rot lat="0" lon="0" rev="0"/>
            </a:lightRig>
          </a:scene3d>
        </p:grpSpPr>
        <p:sp>
          <p:nvSpPr>
            <p:cNvPr id="4" name="圆角矩形 3"/>
            <p:cNvSpPr/>
            <p:nvPr/>
          </p:nvSpPr>
          <p:spPr>
            <a:xfrm>
              <a:off x="3556" y="750814"/>
              <a:ext cx="1365241" cy="860883"/>
            </a:xfrm>
            <a:prstGeom prst="roundRect">
              <a:avLst>
                <a:gd name="adj" fmla="val 10000"/>
              </a:avLst>
            </a:prstGeom>
            <a:solidFill>
              <a:srgbClr val="92D050"/>
            </a:solidFill>
            <a:ln w="38100" cap="flat" cmpd="sng" algn="ctr">
              <a:noFill/>
              <a:prstDash val="solid"/>
            </a:ln>
            <a:effectLst>
              <a:outerShdw blurRad="107950" dist="12700" dir="5400000" algn="ctr" rotWithShape="0">
                <a:srgbClr val="000000"/>
              </a:outerShdw>
            </a:effectLst>
            <a:sp3d contourW="44450" prstMaterial="matte">
              <a:bevelT w="63500" h="63500" prst="artDeco"/>
              <a:contourClr>
                <a:srgbClr val="FFFFFF"/>
              </a:contourClr>
            </a:sp3d>
          </p:spPr>
          <p:style>
            <a:lnRef idx="3">
              <a:scrgbClr r="0" g="0" b="0"/>
            </a:lnRef>
            <a:fillRef idx="1">
              <a:scrgbClr r="0" g="0" b="0"/>
            </a:fillRef>
            <a:effectRef idx="1">
              <a:scrgbClr r="0" g="0" b="0"/>
            </a:effectRef>
            <a:fontRef idx="minor">
              <a:schemeClr val="lt1"/>
            </a:fontRef>
          </p:style>
        </p:sp>
        <p:sp>
          <p:nvSpPr>
            <p:cNvPr id="5" name="圆角矩形 4"/>
            <p:cNvSpPr/>
            <p:nvPr/>
          </p:nvSpPr>
          <p:spPr>
            <a:xfrm>
              <a:off x="28770" y="776028"/>
              <a:ext cx="1314813" cy="81045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1296055">
                <a:lnSpc>
                  <a:spcPct val="90000"/>
                </a:lnSpc>
                <a:spcBef>
                  <a:spcPct val="0"/>
                </a:spcBef>
                <a:spcAft>
                  <a:spcPct val="35000"/>
                </a:spcAft>
              </a:pPr>
              <a:r>
                <a:rPr lang="zh-CN" altLang="en-US" sz="2900" b="1" dirty="0" smtClean="0">
                  <a:solidFill>
                    <a:sysClr val="window" lastClr="FFFFFF"/>
                  </a:solidFill>
                  <a:latin typeface="Perpetua"/>
                  <a:ea typeface="宋体"/>
                </a:rPr>
                <a:t>车</a:t>
              </a:r>
              <a:r>
                <a:rPr lang="en-US" altLang="zh-CN" sz="2900" b="1" dirty="0" smtClean="0">
                  <a:solidFill>
                    <a:sysClr val="window" lastClr="FFFFFF"/>
                  </a:solidFill>
                  <a:latin typeface="Perpetua"/>
                  <a:ea typeface="宋体"/>
                </a:rPr>
                <a:t>—</a:t>
              </a:r>
              <a:r>
                <a:rPr lang="zh-CN" altLang="en-US" sz="2900" b="1" dirty="0" smtClean="0">
                  <a:solidFill>
                    <a:sysClr val="window" lastClr="FFFFFF"/>
                  </a:solidFill>
                  <a:latin typeface="Perpetua"/>
                  <a:ea typeface="宋体"/>
                </a:rPr>
                <a:t>地信息传输方式</a:t>
              </a:r>
              <a:endParaRPr lang="zh-CN" altLang="en-US" sz="2900" b="1" dirty="0">
                <a:solidFill>
                  <a:sysClr val="window" lastClr="FFFFFF"/>
                </a:solidFill>
                <a:latin typeface="Perpetua"/>
                <a:ea typeface="宋体"/>
              </a:endParaRPr>
            </a:p>
          </p:txBody>
        </p:sp>
      </p:grpSp>
      <p:grpSp>
        <p:nvGrpSpPr>
          <p:cNvPr id="6" name="组合 5"/>
          <p:cNvGrpSpPr/>
          <p:nvPr/>
        </p:nvGrpSpPr>
        <p:grpSpPr>
          <a:xfrm>
            <a:off x="4790751" y="1425164"/>
            <a:ext cx="6015978" cy="826611"/>
            <a:chOff x="3364304" y="4357694"/>
            <a:chExt cx="4493844" cy="787249"/>
          </a:xfrm>
        </p:grpSpPr>
        <p:grpSp>
          <p:nvGrpSpPr>
            <p:cNvPr id="7" name="组合 8"/>
            <p:cNvGrpSpPr/>
            <p:nvPr/>
          </p:nvGrpSpPr>
          <p:grpSpPr>
            <a:xfrm>
              <a:off x="3364304" y="4934892"/>
              <a:ext cx="823847" cy="54228"/>
              <a:chOff x="1289078" y="906637"/>
              <a:chExt cx="848145" cy="54228"/>
            </a:xfrm>
          </p:grpSpPr>
          <p:sp>
            <p:nvSpPr>
              <p:cNvPr id="11" name="直接连接符 5"/>
              <p:cNvSpPr/>
              <p:nvPr/>
            </p:nvSpPr>
            <p:spPr>
              <a:xfrm rot="19457599">
                <a:off x="1289078" y="906637"/>
                <a:ext cx="848145" cy="54228"/>
              </a:xfrm>
              <a:custGeom>
                <a:avLst/>
                <a:gdLst/>
                <a:ahLst/>
                <a:cxnLst/>
                <a:rect l="0" t="0" r="0" b="0"/>
                <a:pathLst>
                  <a:path>
                    <a:moveTo>
                      <a:pt x="0" y="27114"/>
                    </a:moveTo>
                    <a:lnTo>
                      <a:pt x="848145" y="27114"/>
                    </a:lnTo>
                  </a:path>
                </a:pathLst>
              </a:custGeom>
              <a:noFill/>
              <a:ln w="28575" cap="flat" cmpd="sng" algn="ctr">
                <a:solidFill>
                  <a:srgbClr val="00B0F0"/>
                </a:solidFill>
                <a:prstDash val="solid"/>
              </a:ln>
              <a:effectLst/>
            </p:spPr>
            <p:style>
              <a:lnRef idx="2">
                <a:scrgbClr r="0" g="0" b="0"/>
              </a:lnRef>
              <a:fillRef idx="0">
                <a:scrgbClr r="0" g="0" b="0"/>
              </a:fillRef>
              <a:effectRef idx="0">
                <a:scrgbClr r="0" g="0" b="0"/>
              </a:effectRef>
              <a:fontRef idx="minor">
                <a:schemeClr val="tx1">
                  <a:hueOff val="0"/>
                  <a:satOff val="0"/>
                  <a:lumOff val="0"/>
                  <a:alphaOff val="0"/>
                </a:schemeClr>
              </a:fontRef>
            </p:style>
          </p:sp>
          <p:sp>
            <p:nvSpPr>
              <p:cNvPr id="12" name="直接连接符 6"/>
              <p:cNvSpPr/>
              <p:nvPr/>
            </p:nvSpPr>
            <p:spPr>
              <a:xfrm rot="19457599">
                <a:off x="1683558" y="928909"/>
                <a:ext cx="0" cy="0"/>
              </a:xfrm>
              <a:prstGeom prst="rect">
                <a:avLst/>
              </a:prstGeom>
              <a:ln w="28575">
                <a:solidFill>
                  <a:srgbClr val="00B0F0"/>
                </a:solidFill>
              </a:ln>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algn="ctr" defTabSz="1296055">
                  <a:lnSpc>
                    <a:spcPct val="90000"/>
                  </a:lnSpc>
                  <a:spcBef>
                    <a:spcPct val="0"/>
                  </a:spcBef>
                  <a:spcAft>
                    <a:spcPct val="35000"/>
                  </a:spcAft>
                </a:pPr>
                <a:endParaRPr lang="zh-CN" altLang="en-US" sz="2900" b="1" dirty="0">
                  <a:solidFill>
                    <a:sysClr val="windowText" lastClr="000000">
                      <a:hueOff val="0"/>
                      <a:satOff val="0"/>
                      <a:lumOff val="0"/>
                      <a:alphaOff val="0"/>
                    </a:sysClr>
                  </a:solidFill>
                  <a:latin typeface="Perpetua"/>
                  <a:ea typeface="宋体"/>
                </a:endParaRPr>
              </a:p>
            </p:txBody>
          </p:sp>
        </p:grpSp>
        <p:grpSp>
          <p:nvGrpSpPr>
            <p:cNvPr id="8" name="组合 9"/>
            <p:cNvGrpSpPr/>
            <p:nvPr/>
          </p:nvGrpSpPr>
          <p:grpSpPr>
            <a:xfrm>
              <a:off x="4110716" y="4357694"/>
              <a:ext cx="3747432" cy="787249"/>
              <a:chOff x="2057504" y="255805"/>
              <a:chExt cx="2040363" cy="860883"/>
            </a:xfrm>
            <a:scene3d>
              <a:camera prst="orthographicFront">
                <a:rot lat="0" lon="0" rev="0"/>
              </a:camera>
              <a:lightRig rig="soft" dir="t">
                <a:rot lat="0" lon="0" rev="0"/>
              </a:lightRig>
            </a:scene3d>
          </p:grpSpPr>
          <p:sp>
            <p:nvSpPr>
              <p:cNvPr id="9" name="圆角矩形 8"/>
              <p:cNvSpPr/>
              <p:nvPr/>
            </p:nvSpPr>
            <p:spPr>
              <a:xfrm>
                <a:off x="2057504" y="255805"/>
                <a:ext cx="2040363" cy="860883"/>
              </a:xfrm>
              <a:prstGeom prst="roundRect">
                <a:avLst>
                  <a:gd name="adj" fmla="val 10000"/>
                </a:avLst>
              </a:prstGeom>
              <a:solidFill>
                <a:srgbClr val="00B0F0"/>
              </a:solidFill>
              <a:ln w="38100" cap="flat" cmpd="sng" algn="ctr">
                <a:noFill/>
                <a:prstDash val="solid"/>
              </a:ln>
              <a:effectLst>
                <a:outerShdw blurRad="107950" dist="12700" dir="5400000" algn="ctr" rotWithShape="0">
                  <a:srgbClr val="000000"/>
                </a:outerShdw>
              </a:effectLst>
              <a:sp3d contourW="44450" prstMaterial="matte">
                <a:bevelT w="63500" h="63500" prst="artDeco"/>
                <a:contourClr>
                  <a:srgbClr val="FFFFFF"/>
                </a:contourClr>
              </a:sp3d>
            </p:spPr>
            <p:style>
              <a:lnRef idx="3">
                <a:scrgbClr r="0" g="0" b="0"/>
              </a:lnRef>
              <a:fillRef idx="1">
                <a:scrgbClr r="0" g="0" b="0"/>
              </a:fillRef>
              <a:effectRef idx="1">
                <a:scrgbClr r="0" g="0" b="0"/>
              </a:effectRef>
              <a:fontRef idx="minor">
                <a:schemeClr val="lt1"/>
              </a:fontRef>
            </p:style>
          </p:sp>
          <p:sp>
            <p:nvSpPr>
              <p:cNvPr id="10" name="圆角矩形 8"/>
              <p:cNvSpPr/>
              <p:nvPr/>
            </p:nvSpPr>
            <p:spPr>
              <a:xfrm>
                <a:off x="2082718" y="281019"/>
                <a:ext cx="1989935" cy="81045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1296055">
                  <a:lnSpc>
                    <a:spcPct val="90000"/>
                  </a:lnSpc>
                  <a:spcBef>
                    <a:spcPct val="0"/>
                  </a:spcBef>
                  <a:spcAft>
                    <a:spcPct val="35000"/>
                  </a:spcAft>
                </a:pPr>
                <a:r>
                  <a:rPr lang="zh-CN" altLang="en-US" sz="2900" b="1" dirty="0" smtClean="0">
                    <a:solidFill>
                      <a:sysClr val="window" lastClr="FFFFFF"/>
                    </a:solidFill>
                    <a:latin typeface="Perpetua"/>
                    <a:ea typeface="宋体"/>
                  </a:rPr>
                  <a:t>基于轨道电路的</a:t>
                </a:r>
                <a:r>
                  <a:rPr lang="en-US" altLang="zh-CN" sz="2900" b="1" dirty="0" smtClean="0">
                    <a:solidFill>
                      <a:sysClr val="window" lastClr="FFFFFF"/>
                    </a:solidFill>
                    <a:latin typeface="Perpetua"/>
                    <a:ea typeface="宋体"/>
                  </a:rPr>
                  <a:t>ATC</a:t>
                </a:r>
                <a:r>
                  <a:rPr lang="zh-CN" altLang="en-US" sz="2900" b="1" dirty="0" smtClean="0">
                    <a:solidFill>
                      <a:sysClr val="window" lastClr="FFFFFF"/>
                    </a:solidFill>
                    <a:latin typeface="Perpetua"/>
                    <a:ea typeface="宋体"/>
                  </a:rPr>
                  <a:t>系统</a:t>
                </a:r>
                <a:endParaRPr lang="zh-CN" altLang="en-US" sz="2900" b="1" dirty="0">
                  <a:solidFill>
                    <a:sysClr val="window" lastClr="FFFFFF"/>
                  </a:solidFill>
                  <a:latin typeface="Perpetua"/>
                  <a:ea typeface="宋体"/>
                </a:endParaRPr>
              </a:p>
            </p:txBody>
          </p:sp>
        </p:grpSp>
      </p:grpSp>
      <p:grpSp>
        <p:nvGrpSpPr>
          <p:cNvPr id="13" name="组合 12"/>
          <p:cNvGrpSpPr/>
          <p:nvPr/>
        </p:nvGrpSpPr>
        <p:grpSpPr>
          <a:xfrm>
            <a:off x="4790751" y="2475302"/>
            <a:ext cx="6015978" cy="826611"/>
            <a:chOff x="3364304" y="5357826"/>
            <a:chExt cx="4493844" cy="787249"/>
          </a:xfrm>
        </p:grpSpPr>
        <p:grpSp>
          <p:nvGrpSpPr>
            <p:cNvPr id="14" name="组合 10"/>
            <p:cNvGrpSpPr/>
            <p:nvPr/>
          </p:nvGrpSpPr>
          <p:grpSpPr>
            <a:xfrm>
              <a:off x="3364304" y="5437537"/>
              <a:ext cx="823847" cy="56706"/>
              <a:chOff x="1289078" y="1399167"/>
              <a:chExt cx="848145" cy="56706"/>
            </a:xfrm>
          </p:grpSpPr>
          <p:sp>
            <p:nvSpPr>
              <p:cNvPr id="18" name="直接连接符 9"/>
              <p:cNvSpPr/>
              <p:nvPr/>
            </p:nvSpPr>
            <p:spPr>
              <a:xfrm rot="2142401">
                <a:off x="1289078" y="1401645"/>
                <a:ext cx="848145" cy="54228"/>
              </a:xfrm>
              <a:custGeom>
                <a:avLst/>
                <a:gdLst/>
                <a:ahLst/>
                <a:cxnLst/>
                <a:rect l="0" t="0" r="0" b="0"/>
                <a:pathLst>
                  <a:path>
                    <a:moveTo>
                      <a:pt x="0" y="27114"/>
                    </a:moveTo>
                    <a:lnTo>
                      <a:pt x="848145" y="27114"/>
                    </a:lnTo>
                  </a:path>
                </a:pathLst>
              </a:custGeom>
              <a:noFill/>
              <a:ln w="28575" cap="flat" cmpd="sng" algn="ctr">
                <a:solidFill>
                  <a:srgbClr val="00B0F0"/>
                </a:solidFill>
                <a:prstDash val="solid"/>
              </a:ln>
              <a:effectLst/>
            </p:spPr>
            <p:style>
              <a:lnRef idx="2">
                <a:scrgbClr r="0" g="0" b="0"/>
              </a:lnRef>
              <a:fillRef idx="0">
                <a:scrgbClr r="0" g="0" b="0"/>
              </a:fillRef>
              <a:effectRef idx="0">
                <a:scrgbClr r="0" g="0" b="0"/>
              </a:effectRef>
              <a:fontRef idx="minor">
                <a:schemeClr val="tx1">
                  <a:hueOff val="0"/>
                  <a:satOff val="0"/>
                  <a:lumOff val="0"/>
                  <a:alphaOff val="0"/>
                </a:schemeClr>
              </a:fontRef>
            </p:style>
          </p:sp>
          <p:sp>
            <p:nvSpPr>
              <p:cNvPr id="19" name="直接连接符 10"/>
              <p:cNvSpPr/>
              <p:nvPr/>
            </p:nvSpPr>
            <p:spPr>
              <a:xfrm rot="2142401">
                <a:off x="1708308" y="1399167"/>
                <a:ext cx="0" cy="0"/>
              </a:xfrm>
              <a:prstGeom prst="rect">
                <a:avLst/>
              </a:prstGeom>
              <a:ln w="28575">
                <a:solidFill>
                  <a:srgbClr val="00B0F0"/>
                </a:solidFill>
              </a:ln>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algn="ctr" defTabSz="1296055">
                  <a:lnSpc>
                    <a:spcPct val="90000"/>
                  </a:lnSpc>
                  <a:spcBef>
                    <a:spcPct val="0"/>
                  </a:spcBef>
                  <a:spcAft>
                    <a:spcPct val="35000"/>
                  </a:spcAft>
                </a:pPr>
                <a:endParaRPr lang="zh-CN" altLang="en-US" sz="2900" b="1" dirty="0">
                  <a:solidFill>
                    <a:sysClr val="windowText" lastClr="000000">
                      <a:hueOff val="0"/>
                      <a:satOff val="0"/>
                      <a:lumOff val="0"/>
                      <a:alphaOff val="0"/>
                    </a:sysClr>
                  </a:solidFill>
                  <a:latin typeface="Perpetua"/>
                  <a:ea typeface="宋体"/>
                </a:endParaRPr>
              </a:p>
            </p:txBody>
          </p:sp>
        </p:grpSp>
        <p:grpSp>
          <p:nvGrpSpPr>
            <p:cNvPr id="15" name="组合 11"/>
            <p:cNvGrpSpPr/>
            <p:nvPr/>
          </p:nvGrpSpPr>
          <p:grpSpPr>
            <a:xfrm>
              <a:off x="4110716" y="5357826"/>
              <a:ext cx="3747432" cy="787249"/>
              <a:chOff x="2057504" y="1245822"/>
              <a:chExt cx="2040363" cy="860883"/>
            </a:xfrm>
            <a:scene3d>
              <a:camera prst="orthographicFront">
                <a:rot lat="0" lon="0" rev="0"/>
              </a:camera>
              <a:lightRig rig="soft" dir="t">
                <a:rot lat="0" lon="0" rev="0"/>
              </a:lightRig>
            </a:scene3d>
          </p:grpSpPr>
          <p:sp>
            <p:nvSpPr>
              <p:cNvPr id="16" name="圆角矩形 15"/>
              <p:cNvSpPr/>
              <p:nvPr/>
            </p:nvSpPr>
            <p:spPr>
              <a:xfrm>
                <a:off x="2057504" y="1245822"/>
                <a:ext cx="2040363" cy="860883"/>
              </a:xfrm>
              <a:prstGeom prst="roundRect">
                <a:avLst>
                  <a:gd name="adj" fmla="val 10000"/>
                </a:avLst>
              </a:prstGeom>
              <a:solidFill>
                <a:srgbClr val="00B0F0"/>
              </a:solidFill>
              <a:ln w="38100" cap="flat" cmpd="sng" algn="ctr">
                <a:noFill/>
                <a:prstDash val="solid"/>
              </a:ln>
              <a:effectLst>
                <a:outerShdw blurRad="107950" dist="12700" dir="5400000" algn="ctr" rotWithShape="0">
                  <a:srgbClr val="000000"/>
                </a:outerShdw>
              </a:effectLst>
              <a:sp3d contourW="44450" prstMaterial="matte">
                <a:bevelT w="63500" h="63500" prst="artDeco"/>
                <a:contourClr>
                  <a:srgbClr val="FFFFFF"/>
                </a:contourClr>
              </a:sp3d>
            </p:spPr>
            <p:style>
              <a:lnRef idx="3">
                <a:scrgbClr r="0" g="0" b="0"/>
              </a:lnRef>
              <a:fillRef idx="1">
                <a:scrgbClr r="0" g="0" b="0"/>
              </a:fillRef>
              <a:effectRef idx="1">
                <a:scrgbClr r="0" g="0" b="0"/>
              </a:effectRef>
              <a:fontRef idx="minor">
                <a:schemeClr val="lt1"/>
              </a:fontRef>
            </p:style>
          </p:sp>
          <p:sp>
            <p:nvSpPr>
              <p:cNvPr id="17" name="圆角矩形 12"/>
              <p:cNvSpPr/>
              <p:nvPr/>
            </p:nvSpPr>
            <p:spPr>
              <a:xfrm>
                <a:off x="2082718" y="1271036"/>
                <a:ext cx="1989935" cy="81045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algn="ctr" defTabSz="1296055">
                  <a:lnSpc>
                    <a:spcPct val="90000"/>
                  </a:lnSpc>
                  <a:spcBef>
                    <a:spcPct val="0"/>
                  </a:spcBef>
                  <a:spcAft>
                    <a:spcPct val="35000"/>
                  </a:spcAft>
                </a:pPr>
                <a:r>
                  <a:rPr lang="zh-CN" altLang="en-US" sz="2900" b="1" dirty="0" smtClean="0">
                    <a:solidFill>
                      <a:sysClr val="window" lastClr="FFFFFF"/>
                    </a:solidFill>
                    <a:latin typeface="Perpetua"/>
                    <a:ea typeface="宋体"/>
                  </a:rPr>
                  <a:t>基于</a:t>
                </a:r>
                <a:r>
                  <a:rPr lang="en-US" altLang="zh-CN" sz="2900" b="1" dirty="0" smtClean="0">
                    <a:solidFill>
                      <a:sysClr val="window" lastClr="FFFFFF"/>
                    </a:solidFill>
                    <a:latin typeface="Perpetua"/>
                    <a:ea typeface="宋体"/>
                  </a:rPr>
                  <a:t>CBTC</a:t>
                </a:r>
                <a:r>
                  <a:rPr lang="zh-CN" altLang="en-US" sz="2900" b="1" dirty="0" smtClean="0">
                    <a:solidFill>
                      <a:sysClr val="window" lastClr="FFFFFF"/>
                    </a:solidFill>
                    <a:latin typeface="Perpetua"/>
                    <a:ea typeface="宋体"/>
                  </a:rPr>
                  <a:t>的</a:t>
                </a:r>
                <a:r>
                  <a:rPr lang="en-US" altLang="zh-CN" sz="2900" b="1" dirty="0" smtClean="0">
                    <a:solidFill>
                      <a:sysClr val="window" lastClr="FFFFFF"/>
                    </a:solidFill>
                    <a:latin typeface="Perpetua"/>
                    <a:ea typeface="宋体"/>
                  </a:rPr>
                  <a:t>ATC</a:t>
                </a:r>
                <a:r>
                  <a:rPr lang="zh-CN" altLang="en-US" sz="2900" b="1" dirty="0" smtClean="0">
                    <a:solidFill>
                      <a:sysClr val="window" lastClr="FFFFFF"/>
                    </a:solidFill>
                    <a:latin typeface="Perpetua"/>
                    <a:ea typeface="宋体"/>
                  </a:rPr>
                  <a:t>系统</a:t>
                </a:r>
                <a:endParaRPr lang="zh-CN" altLang="en-US" sz="2900" b="1" dirty="0">
                  <a:solidFill>
                    <a:sysClr val="window" lastClr="FFFFFF"/>
                  </a:solidFill>
                  <a:latin typeface="Perpetua"/>
                  <a:ea typeface="宋体"/>
                </a:endParaRPr>
              </a:p>
            </p:txBody>
          </p:sp>
        </p:grpSp>
      </p:grpSp>
      <p:pic>
        <p:nvPicPr>
          <p:cNvPr id="453634" name="Picture 2" descr="d:\360浏览器\360\360se\360se6\User Data\temp\2008011416394613675K.gif"/>
          <p:cNvPicPr>
            <a:picLocks noChangeAspect="1" noChangeArrowheads="1"/>
          </p:cNvPicPr>
          <p:nvPr/>
        </p:nvPicPr>
        <p:blipFill>
          <a:blip r:embed="rId2"/>
          <a:srcRect/>
          <a:stretch>
            <a:fillRect/>
          </a:stretch>
        </p:blipFill>
        <p:spPr bwMode="auto">
          <a:xfrm>
            <a:off x="573768" y="3447453"/>
            <a:ext cx="5068663" cy="3188370"/>
          </a:xfrm>
          <a:prstGeom prst="rect">
            <a:avLst/>
          </a:prstGeom>
          <a:noFill/>
        </p:spPr>
      </p:pic>
      <p:pic>
        <p:nvPicPr>
          <p:cNvPr id="453636" name="Picture 4" descr="d:\360浏览器\360\360se\360se6\User Data\temp\20130814150606.jpg"/>
          <p:cNvPicPr>
            <a:picLocks noChangeAspect="1" noChangeArrowheads="1"/>
          </p:cNvPicPr>
          <p:nvPr/>
        </p:nvPicPr>
        <p:blipFill>
          <a:blip r:embed="rId3"/>
          <a:srcRect/>
          <a:stretch>
            <a:fillRect/>
          </a:stretch>
        </p:blipFill>
        <p:spPr bwMode="auto">
          <a:xfrm>
            <a:off x="5642431" y="3450431"/>
            <a:ext cx="5833744" cy="3151948"/>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36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36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62822" y="314302"/>
            <a:ext cx="1291575"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概   述</a:t>
            </a:r>
            <a:endParaRPr lang="zh-CN" altLang="en-US" sz="2800" b="1" dirty="0">
              <a:solidFill>
                <a:srgbClr val="0070C0"/>
              </a:solidFill>
              <a:latin typeface="微软雅黑" pitchFamily="34" charset="-122"/>
              <a:ea typeface="微软雅黑" pitchFamily="34" charset="-122"/>
            </a:endParaRPr>
          </a:p>
        </p:txBody>
      </p:sp>
      <p:sp>
        <p:nvSpPr>
          <p:cNvPr id="3" name="矩形 2"/>
          <p:cNvSpPr/>
          <p:nvPr/>
        </p:nvSpPr>
        <p:spPr>
          <a:xfrm>
            <a:off x="405566" y="1171558"/>
            <a:ext cx="11501518" cy="2308324"/>
          </a:xfrm>
          <a:prstGeom prst="rect">
            <a:avLst/>
          </a:prstGeom>
        </p:spPr>
        <p:txBody>
          <a:bodyPr wrap="square">
            <a:spAutoFit/>
          </a:bodyPr>
          <a:lstStyle/>
          <a:p>
            <a:pPr>
              <a:lnSpc>
                <a:spcPct val="150000"/>
              </a:lnSpc>
            </a:pPr>
            <a:r>
              <a:rPr lang="en-US" altLang="zh-CN" sz="2400" b="1" kern="0" dirty="0" smtClean="0">
                <a:latin typeface="Times New Roman" pitchFamily="18" charset="0"/>
                <a:cs typeface="Times New Roman" pitchFamily="18" charset="0"/>
              </a:rPr>
              <a:t>ATC</a:t>
            </a:r>
            <a:r>
              <a:rPr lang="zh-CN" altLang="en-US" sz="2400" b="1" kern="0" dirty="0" smtClean="0">
                <a:latin typeface="Times New Roman" pitchFamily="18" charset="0"/>
                <a:cs typeface="Times New Roman" pitchFamily="18" charset="0"/>
              </a:rPr>
              <a:t>系统</a:t>
            </a:r>
            <a:r>
              <a:rPr lang="en-US" altLang="zh-CN" sz="2400" b="1" kern="0" dirty="0" smtClean="0">
                <a:latin typeface="Times New Roman" pitchFamily="18" charset="0"/>
                <a:cs typeface="Times New Roman" pitchFamily="18" charset="0"/>
              </a:rPr>
              <a:t>(Automatic Train Control system)</a:t>
            </a:r>
            <a:r>
              <a:rPr lang="zh-CN" altLang="en-US" sz="2400" b="1" kern="0" dirty="0" smtClean="0">
                <a:latin typeface="Times New Roman" pitchFamily="18" charset="0"/>
                <a:cs typeface="Times New Roman" pitchFamily="18" charset="0"/>
              </a:rPr>
              <a:t>。</a:t>
            </a:r>
            <a:r>
              <a:rPr lang="en-US" altLang="zh-CN" sz="2400" b="1" kern="0" dirty="0" smtClean="0">
                <a:latin typeface="Times New Roman" pitchFamily="18" charset="0"/>
                <a:cs typeface="Times New Roman" pitchFamily="18" charset="0"/>
              </a:rPr>
              <a:t> ATC</a:t>
            </a:r>
            <a:r>
              <a:rPr lang="zh-CN" altLang="en-US" sz="2400" b="1" kern="0" dirty="0" smtClean="0">
                <a:latin typeface="Times New Roman" pitchFamily="18" charset="0"/>
                <a:cs typeface="Times New Roman" pitchFamily="18" charset="0"/>
              </a:rPr>
              <a:t>系统是城市轨道交通信号系统最重要的组成部分，它具有行车指挥、控制和管理功能的自动化系统。它是保障轨道交通行车安全、提高运输效率的核心，也是标志一个国家轨道交通技术装备现代化水准的重要组成部分。  </a:t>
            </a:r>
            <a:endParaRPr lang="zh-CN" altLang="en-US" dirty="0"/>
          </a:p>
        </p:txBody>
      </p:sp>
      <p:pic>
        <p:nvPicPr>
          <p:cNvPr id="5" name="Picture 2" descr="d:\360浏览器\360\360se\360se6\User Data\temp\200810162025490.jpg"/>
          <p:cNvPicPr>
            <a:picLocks noChangeAspect="1" noChangeArrowheads="1"/>
          </p:cNvPicPr>
          <p:nvPr/>
        </p:nvPicPr>
        <p:blipFill>
          <a:blip r:embed="rId2"/>
          <a:srcRect t="6897" b="25862"/>
          <a:stretch>
            <a:fillRect/>
          </a:stretch>
        </p:blipFill>
        <p:spPr bwMode="auto">
          <a:xfrm>
            <a:off x="405566" y="3600450"/>
            <a:ext cx="11356540" cy="335758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五、</a:t>
            </a:r>
            <a:r>
              <a:rPr lang="en-US" altLang="zh-CN" dirty="0" smtClean="0"/>
              <a:t>ATC</a:t>
            </a:r>
            <a:r>
              <a:rPr lang="zh-CN" altLang="en-US" dirty="0" smtClean="0"/>
              <a:t>系统的类型</a:t>
            </a:r>
            <a:endParaRPr lang="zh-CN" altLang="en-US" dirty="0"/>
          </a:p>
        </p:txBody>
      </p:sp>
      <p:pic>
        <p:nvPicPr>
          <p:cNvPr id="3" name="Picture 2" descr="d:\360浏览器\360\360se\360se6\User Data\temp\2008011416394613675K.gif"/>
          <p:cNvPicPr>
            <a:picLocks noChangeAspect="1" noChangeArrowheads="1"/>
          </p:cNvPicPr>
          <p:nvPr/>
        </p:nvPicPr>
        <p:blipFill>
          <a:blip r:embed="rId2"/>
          <a:srcRect b="14104"/>
          <a:stretch>
            <a:fillRect/>
          </a:stretch>
        </p:blipFill>
        <p:spPr bwMode="auto">
          <a:xfrm>
            <a:off x="1051945" y="1350153"/>
            <a:ext cx="9856590" cy="5325703"/>
          </a:xfrm>
          <a:prstGeom prst="rect">
            <a:avLst/>
          </a:prstGeom>
          <a:noFill/>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五、</a:t>
            </a:r>
            <a:r>
              <a:rPr lang="en-US" altLang="zh-CN" dirty="0" smtClean="0"/>
              <a:t>ATC</a:t>
            </a:r>
            <a:r>
              <a:rPr lang="zh-CN" altLang="en-US" dirty="0" smtClean="0"/>
              <a:t>系统的类型</a:t>
            </a:r>
            <a:endParaRPr lang="zh-CN" altLang="en-US" dirty="0"/>
          </a:p>
        </p:txBody>
      </p:sp>
      <p:pic>
        <p:nvPicPr>
          <p:cNvPr id="3" name="Picture 4" descr="d:\360浏览器\360\360se\360se6\User Data\temp\20130814150606.jpg"/>
          <p:cNvPicPr>
            <a:picLocks noChangeAspect="1" noChangeArrowheads="1"/>
          </p:cNvPicPr>
          <p:nvPr/>
        </p:nvPicPr>
        <p:blipFill>
          <a:blip r:embed="rId2"/>
          <a:srcRect/>
          <a:stretch>
            <a:fillRect/>
          </a:stretch>
        </p:blipFill>
        <p:spPr bwMode="auto">
          <a:xfrm>
            <a:off x="1243214" y="1331909"/>
            <a:ext cx="9754785" cy="5270470"/>
          </a:xfrm>
          <a:prstGeom prst="rect">
            <a:avLst/>
          </a:prstGeom>
          <a:noFill/>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六、</a:t>
            </a:r>
            <a:r>
              <a:rPr lang="en-US" altLang="zh-CN" dirty="0" smtClean="0"/>
              <a:t>ATC</a:t>
            </a:r>
            <a:r>
              <a:rPr lang="zh-CN" altLang="en-US" dirty="0" smtClean="0"/>
              <a:t>系统实现速度控制基本方式</a:t>
            </a:r>
            <a:endParaRPr lang="zh-CN" altLang="en-US" dirty="0"/>
          </a:p>
        </p:txBody>
      </p:sp>
      <p:grpSp>
        <p:nvGrpSpPr>
          <p:cNvPr id="3" name="组合 3"/>
          <p:cNvGrpSpPr/>
          <p:nvPr/>
        </p:nvGrpSpPr>
        <p:grpSpPr>
          <a:xfrm>
            <a:off x="577017" y="2291959"/>
            <a:ext cx="3959706" cy="933442"/>
            <a:chOff x="2427" y="0"/>
            <a:chExt cx="2957840" cy="888992"/>
          </a:xfrm>
          <a:scene3d>
            <a:camera prst="orthographicFront">
              <a:rot lat="0" lon="0" rev="0"/>
            </a:camera>
            <a:lightRig rig="soft" dir="t">
              <a:rot lat="0" lon="0" rev="0"/>
            </a:lightRig>
          </a:scene3d>
        </p:grpSpPr>
        <p:sp>
          <p:nvSpPr>
            <p:cNvPr id="11" name="燕尾形 10"/>
            <p:cNvSpPr/>
            <p:nvPr/>
          </p:nvSpPr>
          <p:spPr>
            <a:xfrm>
              <a:off x="2427" y="0"/>
              <a:ext cx="2957840" cy="888992"/>
            </a:xfrm>
            <a:prstGeom prst="chevron">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燕尾形 4"/>
            <p:cNvSpPr/>
            <p:nvPr/>
          </p:nvSpPr>
          <p:spPr>
            <a:xfrm>
              <a:off x="446923" y="0"/>
              <a:ext cx="2068848" cy="888992"/>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pPr>
              <a:r>
                <a:rPr lang="zh-CN" altLang="en-US" sz="2900" b="1" dirty="0" smtClean="0">
                  <a:latin typeface="Times New Roman" pitchFamily="18" charset="0"/>
                  <a:ea typeface="+mj-ea"/>
                  <a:cs typeface="Times New Roman" pitchFamily="18" charset="0"/>
                </a:rPr>
                <a:t>模拟轨道电路</a:t>
              </a:r>
              <a:r>
                <a:rPr lang="en-US" altLang="zh-CN" sz="2900" b="1" dirty="0" smtClean="0">
                  <a:latin typeface="Times New Roman" pitchFamily="18" charset="0"/>
                  <a:ea typeface="+mj-ea"/>
                  <a:cs typeface="Times New Roman" pitchFamily="18" charset="0"/>
                </a:rPr>
                <a:t>ATC</a:t>
              </a:r>
              <a:r>
                <a:rPr lang="zh-CN" altLang="en-US" sz="2900" b="1" dirty="0" smtClean="0">
                  <a:latin typeface="Times New Roman" pitchFamily="18" charset="0"/>
                  <a:ea typeface="+mj-ea"/>
                  <a:cs typeface="Times New Roman" pitchFamily="18" charset="0"/>
                </a:rPr>
                <a:t>系统</a:t>
              </a:r>
              <a:endParaRPr lang="zh-CN" altLang="en-US" sz="2900" b="1" dirty="0">
                <a:latin typeface="Times New Roman" pitchFamily="18" charset="0"/>
                <a:ea typeface="+mj-ea"/>
                <a:cs typeface="Times New Roman" pitchFamily="18" charset="0"/>
              </a:endParaRPr>
            </a:p>
          </p:txBody>
        </p:sp>
      </p:grpSp>
      <p:grpSp>
        <p:nvGrpSpPr>
          <p:cNvPr id="4" name="组合 4"/>
          <p:cNvGrpSpPr/>
          <p:nvPr/>
        </p:nvGrpSpPr>
        <p:grpSpPr>
          <a:xfrm>
            <a:off x="4140752" y="2291959"/>
            <a:ext cx="3959706" cy="933442"/>
            <a:chOff x="2664483" y="0"/>
            <a:chExt cx="2957840" cy="888992"/>
          </a:xfrm>
          <a:scene3d>
            <a:camera prst="orthographicFront">
              <a:rot lat="0" lon="0" rev="0"/>
            </a:camera>
            <a:lightRig rig="soft" dir="t">
              <a:rot lat="0" lon="0" rev="0"/>
            </a:lightRig>
          </a:scene3d>
        </p:grpSpPr>
        <p:sp>
          <p:nvSpPr>
            <p:cNvPr id="9" name="燕尾形 8"/>
            <p:cNvSpPr/>
            <p:nvPr/>
          </p:nvSpPr>
          <p:spPr>
            <a:xfrm>
              <a:off x="2664483" y="0"/>
              <a:ext cx="2957840" cy="888992"/>
            </a:xfrm>
            <a:prstGeom prst="chevron">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2">
                <a:hueOff val="-4271743"/>
                <a:satOff val="12481"/>
                <a:lumOff val="-2353"/>
                <a:alphaOff val="0"/>
              </a:schemeClr>
            </a:fillRef>
            <a:effectRef idx="0">
              <a:schemeClr val="accent2">
                <a:hueOff val="-4271743"/>
                <a:satOff val="12481"/>
                <a:lumOff val="-2353"/>
                <a:alphaOff val="0"/>
              </a:schemeClr>
            </a:effectRef>
            <a:fontRef idx="minor">
              <a:schemeClr val="lt1"/>
            </a:fontRef>
          </p:style>
        </p:sp>
        <p:sp>
          <p:nvSpPr>
            <p:cNvPr id="10" name="燕尾形 6"/>
            <p:cNvSpPr/>
            <p:nvPr/>
          </p:nvSpPr>
          <p:spPr>
            <a:xfrm>
              <a:off x="3108979" y="0"/>
              <a:ext cx="2068848" cy="888992"/>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pPr>
              <a:r>
                <a:rPr lang="zh-CN" altLang="en-US" sz="2900" b="1" dirty="0" smtClean="0">
                  <a:latin typeface="Times New Roman" pitchFamily="18" charset="0"/>
                  <a:ea typeface="+mj-ea"/>
                  <a:cs typeface="Times New Roman" pitchFamily="18" charset="0"/>
                </a:rPr>
                <a:t>数字轨道电路</a:t>
              </a:r>
              <a:r>
                <a:rPr lang="en-US" altLang="zh-CN" sz="2900" b="1" dirty="0" smtClean="0">
                  <a:latin typeface="Times New Roman" pitchFamily="18" charset="0"/>
                  <a:ea typeface="+mj-ea"/>
                  <a:cs typeface="Times New Roman" pitchFamily="18" charset="0"/>
                </a:rPr>
                <a:t>ATC</a:t>
              </a:r>
              <a:r>
                <a:rPr lang="zh-CN" altLang="en-US" sz="2900" b="1" dirty="0" smtClean="0">
                  <a:latin typeface="Times New Roman" pitchFamily="18" charset="0"/>
                  <a:ea typeface="+mj-ea"/>
                  <a:cs typeface="Times New Roman" pitchFamily="18" charset="0"/>
                </a:rPr>
                <a:t>系统</a:t>
              </a:r>
              <a:endParaRPr lang="zh-CN" altLang="en-US" sz="2900" b="1" dirty="0">
                <a:latin typeface="Times New Roman" pitchFamily="18" charset="0"/>
                <a:ea typeface="+mj-ea"/>
                <a:cs typeface="Times New Roman" pitchFamily="18" charset="0"/>
              </a:endParaRPr>
            </a:p>
          </p:txBody>
        </p:sp>
      </p:grpSp>
      <p:grpSp>
        <p:nvGrpSpPr>
          <p:cNvPr id="5" name="组合 5"/>
          <p:cNvGrpSpPr/>
          <p:nvPr/>
        </p:nvGrpSpPr>
        <p:grpSpPr>
          <a:xfrm>
            <a:off x="7704489" y="2291959"/>
            <a:ext cx="3959706" cy="933442"/>
            <a:chOff x="5326540" y="0"/>
            <a:chExt cx="2957840" cy="888992"/>
          </a:xfrm>
          <a:scene3d>
            <a:camera prst="orthographicFront">
              <a:rot lat="0" lon="0" rev="0"/>
            </a:camera>
            <a:lightRig rig="soft" dir="t">
              <a:rot lat="0" lon="0" rev="0"/>
            </a:lightRig>
          </a:scene3d>
        </p:grpSpPr>
        <p:sp>
          <p:nvSpPr>
            <p:cNvPr id="7" name="燕尾形 6"/>
            <p:cNvSpPr/>
            <p:nvPr/>
          </p:nvSpPr>
          <p:spPr>
            <a:xfrm>
              <a:off x="5326540" y="0"/>
              <a:ext cx="2957840" cy="888992"/>
            </a:xfrm>
            <a:prstGeom prst="chevron">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lt1">
                <a:hueOff val="0"/>
                <a:satOff val="0"/>
                <a:lumOff val="0"/>
                <a:alphaOff val="0"/>
              </a:schemeClr>
            </a:lnRef>
            <a:fillRef idx="1">
              <a:schemeClr val="accent2">
                <a:hueOff val="-8543487"/>
                <a:satOff val="24962"/>
                <a:lumOff val="-4706"/>
                <a:alphaOff val="0"/>
              </a:schemeClr>
            </a:fillRef>
            <a:effectRef idx="0">
              <a:schemeClr val="accent2">
                <a:hueOff val="-8543487"/>
                <a:satOff val="24962"/>
                <a:lumOff val="-4706"/>
                <a:alphaOff val="0"/>
              </a:schemeClr>
            </a:effectRef>
            <a:fontRef idx="minor">
              <a:schemeClr val="lt1"/>
            </a:fontRef>
          </p:style>
        </p:sp>
        <p:sp>
          <p:nvSpPr>
            <p:cNvPr id="8" name="燕尾形 8"/>
            <p:cNvSpPr/>
            <p:nvPr/>
          </p:nvSpPr>
          <p:spPr>
            <a:xfrm>
              <a:off x="5771036" y="0"/>
              <a:ext cx="2068848" cy="888992"/>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pPr>
              <a:r>
                <a:rPr lang="en-US" altLang="zh-CN" sz="2900" b="1" dirty="0" smtClean="0">
                  <a:latin typeface="Times New Roman" pitchFamily="18" charset="0"/>
                  <a:ea typeface="+mj-ea"/>
                  <a:cs typeface="Times New Roman" pitchFamily="18" charset="0"/>
                </a:rPr>
                <a:t>CBTC</a:t>
              </a:r>
              <a:r>
                <a:rPr lang="zh-CN" altLang="en-US" sz="2900" b="1" dirty="0" smtClean="0">
                  <a:latin typeface="Times New Roman" pitchFamily="18" charset="0"/>
                  <a:ea typeface="+mj-ea"/>
                  <a:cs typeface="Times New Roman" pitchFamily="18" charset="0"/>
                </a:rPr>
                <a:t>的</a:t>
              </a:r>
              <a:r>
                <a:rPr lang="en-US" altLang="zh-CN" sz="2900" b="1" dirty="0" smtClean="0">
                  <a:latin typeface="Times New Roman" pitchFamily="18" charset="0"/>
                  <a:ea typeface="+mj-ea"/>
                  <a:cs typeface="Times New Roman" pitchFamily="18" charset="0"/>
                </a:rPr>
                <a:t>ATC</a:t>
              </a:r>
              <a:r>
                <a:rPr lang="zh-CN" altLang="en-US" sz="2900" b="1" dirty="0" smtClean="0">
                  <a:latin typeface="Times New Roman" pitchFamily="18" charset="0"/>
                  <a:ea typeface="+mj-ea"/>
                  <a:cs typeface="Times New Roman" pitchFamily="18" charset="0"/>
                </a:rPr>
                <a:t>系统</a:t>
              </a:r>
              <a:endParaRPr lang="zh-CN" altLang="en-US" sz="2900" b="1" dirty="0">
                <a:latin typeface="Times New Roman" pitchFamily="18" charset="0"/>
                <a:ea typeface="+mj-ea"/>
                <a:cs typeface="Times New Roman" pitchFamily="18" charset="0"/>
              </a:endParaRPr>
            </a:p>
          </p:txBody>
        </p:sp>
      </p:grpSp>
      <p:sp>
        <p:nvSpPr>
          <p:cNvPr id="13" name="Rectangle 1"/>
          <p:cNvSpPr>
            <a:spLocks noChangeArrowheads="1"/>
          </p:cNvSpPr>
          <p:nvPr/>
        </p:nvSpPr>
        <p:spPr bwMode="auto">
          <a:xfrm>
            <a:off x="573769" y="1275144"/>
            <a:ext cx="10998042" cy="1004727"/>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en-US" altLang="zh-CN" sz="2900" b="1" kern="0" dirty="0" smtClean="0">
                <a:solidFill>
                  <a:srgbClr val="333399"/>
                </a:solidFill>
                <a:latin typeface="Times New Roman" pitchFamily="18" charset="0"/>
                <a:ea typeface="宋体" pitchFamily="2" charset="-122"/>
                <a:cs typeface="Times New Roman" pitchFamily="18" charset="0"/>
              </a:rPr>
              <a:t>        ATC</a:t>
            </a:r>
            <a:r>
              <a:rPr lang="zh-CN" altLang="en-US" sz="2900" b="1" kern="0" dirty="0" smtClean="0">
                <a:solidFill>
                  <a:srgbClr val="333399"/>
                </a:solidFill>
                <a:latin typeface="Times New Roman" pitchFamily="18" charset="0"/>
                <a:ea typeface="宋体" pitchFamily="2" charset="-122"/>
                <a:cs typeface="Times New Roman" pitchFamily="18" charset="0"/>
              </a:rPr>
              <a:t>系统中，根据地面与车载设备的安全信息传输方式，大致经历了以下几个阶段：</a:t>
            </a:r>
          </a:p>
        </p:txBody>
      </p:sp>
      <p:sp>
        <p:nvSpPr>
          <p:cNvPr id="14" name="TextBox 13"/>
          <p:cNvSpPr txBox="1"/>
          <p:nvPr/>
        </p:nvSpPr>
        <p:spPr>
          <a:xfrm>
            <a:off x="573768" y="3450431"/>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基于轨道电路的</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sp>
        <p:nvSpPr>
          <p:cNvPr id="15" name="Rectangle 1"/>
          <p:cNvSpPr>
            <a:spLocks noChangeArrowheads="1"/>
          </p:cNvSpPr>
          <p:nvPr/>
        </p:nvSpPr>
        <p:spPr bwMode="auto">
          <a:xfrm>
            <a:off x="573770" y="4102096"/>
            <a:ext cx="5642472" cy="2343555"/>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列车定位是以固定的轨道电路区段为单位，采用模拟轨道电路方式由地面向车载设备传送</a:t>
            </a:r>
            <a:r>
              <a:rPr lang="en-US" altLang="zh-CN" sz="2900" b="1" kern="0" dirty="0" smtClean="0">
                <a:solidFill>
                  <a:srgbClr val="333399"/>
                </a:solidFill>
                <a:latin typeface="Times New Roman" pitchFamily="18" charset="0"/>
                <a:ea typeface="宋体" pitchFamily="2" charset="-122"/>
                <a:cs typeface="Times New Roman" pitchFamily="18" charset="0"/>
              </a:rPr>
              <a:t>10</a:t>
            </a:r>
            <a:r>
              <a:rPr lang="zh-CN" altLang="en-US" sz="2900" b="1" kern="0" dirty="0" smtClean="0">
                <a:solidFill>
                  <a:srgbClr val="333399"/>
                </a:solidFill>
                <a:latin typeface="Times New Roman" pitchFamily="18" charset="0"/>
                <a:ea typeface="宋体" pitchFamily="2" charset="-122"/>
                <a:cs typeface="Times New Roman" pitchFamily="18" charset="0"/>
              </a:rPr>
              <a:t>～</a:t>
            </a:r>
            <a:r>
              <a:rPr lang="en-US" altLang="zh-CN" sz="2900" b="1" kern="0" dirty="0" smtClean="0">
                <a:solidFill>
                  <a:srgbClr val="333399"/>
                </a:solidFill>
                <a:latin typeface="Times New Roman" pitchFamily="18" charset="0"/>
                <a:ea typeface="宋体" pitchFamily="2" charset="-122"/>
                <a:cs typeface="Times New Roman" pitchFamily="18" charset="0"/>
              </a:rPr>
              <a:t>20</a:t>
            </a:r>
            <a:r>
              <a:rPr lang="zh-CN" altLang="en-US" sz="2900" b="1" kern="0" dirty="0" smtClean="0">
                <a:solidFill>
                  <a:srgbClr val="333399"/>
                </a:solidFill>
                <a:latin typeface="Times New Roman" pitchFamily="18" charset="0"/>
                <a:ea typeface="宋体" pitchFamily="2" charset="-122"/>
                <a:cs typeface="Times New Roman" pitchFamily="18" charset="0"/>
              </a:rPr>
              <a:t>种信息，列车采用阶梯式速度控制，称为固定闭塞。</a:t>
            </a:r>
          </a:p>
        </p:txBody>
      </p:sp>
      <p:pic>
        <p:nvPicPr>
          <p:cNvPr id="452609" name="图片 16"/>
          <p:cNvPicPr>
            <a:picLocks noChangeAspect="1" noChangeArrowheads="1"/>
          </p:cNvPicPr>
          <p:nvPr/>
        </p:nvPicPr>
        <p:blipFill>
          <a:blip r:embed="rId2">
            <a:lum bright="-20000" contrast="60000"/>
          </a:blip>
          <a:srcRect/>
          <a:stretch>
            <a:fillRect/>
          </a:stretch>
        </p:blipFill>
        <p:spPr bwMode="auto">
          <a:xfrm>
            <a:off x="6024972" y="4125519"/>
            <a:ext cx="5724258" cy="2475327"/>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4526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六、</a:t>
            </a:r>
            <a:r>
              <a:rPr lang="en-US" altLang="zh-CN" dirty="0" smtClean="0"/>
              <a:t>ATC</a:t>
            </a:r>
            <a:r>
              <a:rPr lang="zh-CN" altLang="en-US" dirty="0" smtClean="0"/>
              <a:t>系统实现速度控制基本方式</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基于轨道电路的</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pic>
        <p:nvPicPr>
          <p:cNvPr id="4" name="图片 16"/>
          <p:cNvPicPr>
            <a:picLocks noChangeAspect="1" noChangeArrowheads="1"/>
          </p:cNvPicPr>
          <p:nvPr/>
        </p:nvPicPr>
        <p:blipFill>
          <a:blip r:embed="rId2">
            <a:lum bright="-20000" contrast="60000"/>
          </a:blip>
          <a:srcRect/>
          <a:stretch>
            <a:fillRect/>
          </a:stretch>
        </p:blipFill>
        <p:spPr bwMode="auto">
          <a:xfrm>
            <a:off x="2103931" y="2025242"/>
            <a:ext cx="7632344" cy="3300436"/>
          </a:xfrm>
          <a:prstGeom prst="rect">
            <a:avLst/>
          </a:prstGeom>
          <a:noFill/>
          <a:ln w="9525">
            <a:noFill/>
            <a:miter lim="800000"/>
            <a:headEnd/>
            <a:tailEnd/>
          </a:ln>
        </p:spPr>
      </p:pic>
      <p:sp>
        <p:nvSpPr>
          <p:cNvPr id="5" name="Rectangle 1"/>
          <p:cNvSpPr>
            <a:spLocks noChangeArrowheads="1"/>
          </p:cNvSpPr>
          <p:nvPr/>
        </p:nvSpPr>
        <p:spPr bwMode="auto">
          <a:xfrm>
            <a:off x="573768" y="5325678"/>
            <a:ext cx="1099804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从系统整体角度来看，图</a:t>
            </a:r>
            <a:r>
              <a:rPr lang="en-US" altLang="zh-CN" sz="2900" b="1" kern="0" dirty="0" smtClean="0">
                <a:solidFill>
                  <a:srgbClr val="333399"/>
                </a:solidFill>
                <a:latin typeface="Times New Roman" pitchFamily="18" charset="0"/>
                <a:ea typeface="宋体" pitchFamily="2" charset="-122"/>
                <a:cs typeface="Times New Roman" pitchFamily="18" charset="0"/>
              </a:rPr>
              <a:t>7-4</a:t>
            </a:r>
            <a:r>
              <a:rPr lang="zh-CN" altLang="en-US" sz="2900" b="1" kern="0" dirty="0" smtClean="0">
                <a:solidFill>
                  <a:srgbClr val="333399"/>
                </a:solidFill>
                <a:latin typeface="Times New Roman" pitchFamily="18" charset="0"/>
                <a:ea typeface="宋体" pitchFamily="2" charset="-122"/>
                <a:cs typeface="Times New Roman" pitchFamily="18" charset="0"/>
              </a:rPr>
              <a:t>模拟轨道电路的</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系统中各子系统处于分立状态，技术水平明显落后，维修工作量大，制约了列车运行速度和密度的进一步提高。</a:t>
            </a:r>
          </a:p>
        </p:txBody>
      </p:sp>
      <p:sp>
        <p:nvSpPr>
          <p:cNvPr id="6" name="矩形 5"/>
          <p:cNvSpPr/>
          <p:nvPr/>
        </p:nvSpPr>
        <p:spPr>
          <a:xfrm>
            <a:off x="8128945" y="4500569"/>
            <a:ext cx="1338892" cy="525069"/>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7" name="矩形 6"/>
          <p:cNvSpPr/>
          <p:nvPr/>
        </p:nvSpPr>
        <p:spPr>
          <a:xfrm>
            <a:off x="2869012" y="4575579"/>
            <a:ext cx="1338892" cy="52506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六、</a:t>
            </a:r>
            <a:r>
              <a:rPr lang="en-US" altLang="zh-CN" dirty="0" smtClean="0"/>
              <a:t>ATC</a:t>
            </a:r>
            <a:r>
              <a:rPr lang="zh-CN" altLang="en-US" dirty="0" smtClean="0"/>
              <a:t>系统实现速度控制基本方式</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基于数字轨道电路的</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sp>
        <p:nvSpPr>
          <p:cNvPr id="4" name="Rectangle 1"/>
          <p:cNvSpPr>
            <a:spLocks noChangeArrowheads="1"/>
          </p:cNvSpPr>
          <p:nvPr/>
        </p:nvSpPr>
        <p:spPr bwMode="auto">
          <a:xfrm>
            <a:off x="573769" y="1650193"/>
            <a:ext cx="1099804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采用数字编码方式，地面向车载设备传送数十位数字编码信息，列车可实现一次模式曲线式安全防护，缩短了列车运行间隔，提高了舒适度。</a:t>
            </a:r>
          </a:p>
        </p:txBody>
      </p:sp>
      <p:pic>
        <p:nvPicPr>
          <p:cNvPr id="460802" name="图片 19"/>
          <p:cNvPicPr>
            <a:picLocks noChangeAspect="1" noChangeArrowheads="1"/>
          </p:cNvPicPr>
          <p:nvPr/>
        </p:nvPicPr>
        <p:blipFill>
          <a:blip r:embed="rId2">
            <a:lum bright="-20000" contrast="60000"/>
          </a:blip>
          <a:srcRect/>
          <a:stretch>
            <a:fillRect/>
          </a:stretch>
        </p:blipFill>
        <p:spPr bwMode="auto">
          <a:xfrm>
            <a:off x="573768" y="3075381"/>
            <a:ext cx="6985296" cy="3225426"/>
          </a:xfrm>
          <a:prstGeom prst="rect">
            <a:avLst/>
          </a:prstGeom>
          <a:noFill/>
          <a:ln w="9525">
            <a:noFill/>
            <a:miter lim="800000"/>
            <a:headEnd/>
            <a:tailEnd/>
          </a:ln>
        </p:spPr>
      </p:pic>
      <p:sp>
        <p:nvSpPr>
          <p:cNvPr id="6" name="矩形 5"/>
          <p:cNvSpPr/>
          <p:nvPr/>
        </p:nvSpPr>
        <p:spPr>
          <a:xfrm>
            <a:off x="6024971" y="4950628"/>
            <a:ext cx="1338892" cy="1425188"/>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7" name="矩形 6"/>
          <p:cNvSpPr/>
          <p:nvPr/>
        </p:nvSpPr>
        <p:spPr>
          <a:xfrm>
            <a:off x="573768" y="5100648"/>
            <a:ext cx="1338892" cy="52506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8" name="矩形 7"/>
          <p:cNvSpPr/>
          <p:nvPr/>
        </p:nvSpPr>
        <p:spPr>
          <a:xfrm>
            <a:off x="1625755" y="5400688"/>
            <a:ext cx="1338892" cy="52506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9" name="矩形 8"/>
          <p:cNvSpPr/>
          <p:nvPr/>
        </p:nvSpPr>
        <p:spPr>
          <a:xfrm>
            <a:off x="2677741" y="5625717"/>
            <a:ext cx="1338892" cy="52506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10" name="矩形 9"/>
          <p:cNvSpPr/>
          <p:nvPr/>
        </p:nvSpPr>
        <p:spPr>
          <a:xfrm>
            <a:off x="3729728" y="5925757"/>
            <a:ext cx="1338892" cy="52506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11" name="Rectangle 1"/>
          <p:cNvSpPr>
            <a:spLocks noChangeArrowheads="1"/>
          </p:cNvSpPr>
          <p:nvPr/>
        </p:nvSpPr>
        <p:spPr bwMode="auto">
          <a:xfrm>
            <a:off x="7842040" y="3525440"/>
            <a:ext cx="3729769" cy="2343555"/>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采用数字轨道电路的</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系统，列车可实现一次模式曲线式安全防护，因此称为准移动闭塞。</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6080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animBg="1"/>
      <p:bldP spid="8" grpId="0" animBg="1"/>
      <p:bldP spid="9" grpId="0" animBg="1"/>
      <p:bldP spid="10" grpId="0" animBg="1"/>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六、</a:t>
            </a:r>
            <a:r>
              <a:rPr lang="en-US" altLang="zh-CN" dirty="0" smtClean="0"/>
              <a:t>ATC</a:t>
            </a:r>
            <a:r>
              <a:rPr lang="zh-CN" altLang="en-US" dirty="0" smtClean="0"/>
              <a:t>系统实现速度控制基本方式</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基于数字轨道电路的</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grpSp>
        <p:nvGrpSpPr>
          <p:cNvPr id="4" name="组合 3"/>
          <p:cNvGrpSpPr/>
          <p:nvPr/>
        </p:nvGrpSpPr>
        <p:grpSpPr>
          <a:xfrm>
            <a:off x="860673" y="2175262"/>
            <a:ext cx="10424231" cy="991790"/>
            <a:chOff x="928662" y="1857364"/>
            <a:chExt cx="7786742" cy="944562"/>
          </a:xfrm>
        </p:grpSpPr>
        <p:grpSp>
          <p:nvGrpSpPr>
            <p:cNvPr id="5" name="组合 10"/>
            <p:cNvGrpSpPr/>
            <p:nvPr/>
          </p:nvGrpSpPr>
          <p:grpSpPr>
            <a:xfrm>
              <a:off x="2113156" y="1857364"/>
              <a:ext cx="6602248" cy="944562"/>
              <a:chOff x="2571774" y="1190"/>
              <a:chExt cx="4500594" cy="944562"/>
            </a:xfrm>
          </p:grpSpPr>
          <p:sp>
            <p:nvSpPr>
              <p:cNvPr id="9" name="右箭头 8"/>
              <p:cNvSpPr/>
              <p:nvPr/>
            </p:nvSpPr>
            <p:spPr>
              <a:xfrm>
                <a:off x="2571774" y="1190"/>
                <a:ext cx="4500594" cy="944562"/>
              </a:xfrm>
              <a:prstGeom prst="rightArrow">
                <a:avLst>
                  <a:gd name="adj1" fmla="val 75000"/>
                  <a:gd name="adj2" fmla="val 50000"/>
                </a:avLst>
              </a:prstGeom>
              <a:solidFill>
                <a:srgbClr val="8064A2">
                  <a:tint val="40000"/>
                  <a:alpha val="90000"/>
                  <a:hueOff val="0"/>
                  <a:satOff val="0"/>
                  <a:lumOff val="0"/>
                  <a:alphaOff val="0"/>
                </a:srgbClr>
              </a:solidFill>
              <a:ln w="12700" cap="flat" cmpd="sng" algn="ctr">
                <a:solidFill>
                  <a:srgbClr val="8064A2">
                    <a:tint val="40000"/>
                    <a:alpha val="90000"/>
                    <a:hueOff val="0"/>
                    <a:satOff val="0"/>
                    <a:lumOff val="0"/>
                    <a:alphaOff val="0"/>
                  </a:srgbClr>
                </a:solidFill>
                <a:prstDash val="solid"/>
              </a:ln>
              <a:effectLst/>
            </p:spPr>
          </p:sp>
          <p:sp>
            <p:nvSpPr>
              <p:cNvPr id="10" name="右箭头 4"/>
              <p:cNvSpPr/>
              <p:nvPr/>
            </p:nvSpPr>
            <p:spPr>
              <a:xfrm>
                <a:off x="2571774" y="292900"/>
                <a:ext cx="4146383" cy="494108"/>
              </a:xfrm>
              <a:prstGeom prst="rect">
                <a:avLst/>
              </a:prstGeom>
              <a:noFill/>
              <a:ln>
                <a:noFill/>
              </a:ln>
              <a:effectLst/>
            </p:spPr>
            <p:txBody>
              <a:bodyPr spcFirstLastPara="0" vert="horz" wrap="square" lIns="15240" tIns="15240" rIns="15240" bIns="15240" numCol="1" spcCol="1270" anchor="t" anchorCtr="0">
                <a:noAutofit/>
              </a:bodyPr>
              <a:lstStyle/>
              <a:p>
                <a:pPr marL="277726" lvl="1" indent="-277726" algn="ctr" defTabSz="1296055">
                  <a:lnSpc>
                    <a:spcPct val="90000"/>
                  </a:lnSpc>
                  <a:spcBef>
                    <a:spcPct val="0"/>
                  </a:spcBef>
                  <a:spcAft>
                    <a:spcPct val="15000"/>
                  </a:spcAft>
                  <a:buFontTx/>
                  <a:buChar char="••"/>
                  <a:defRPr/>
                </a:pPr>
                <a:r>
                  <a:rPr lang="zh-CN" altLang="en-US" sz="2900" b="1" dirty="0" smtClean="0">
                    <a:solidFill>
                      <a:srgbClr val="333399"/>
                    </a:solidFill>
                    <a:latin typeface="宋体"/>
                    <a:ea typeface="宋体"/>
                  </a:rPr>
                  <a:t>必须具备很强的抗干扰能力。</a:t>
                </a:r>
                <a:endParaRPr lang="zh-CN" altLang="en-US" sz="2900" b="1" dirty="0">
                  <a:solidFill>
                    <a:srgbClr val="333399"/>
                  </a:solidFill>
                  <a:latin typeface="宋体"/>
                  <a:ea typeface="宋体"/>
                </a:endParaRPr>
              </a:p>
            </p:txBody>
          </p:sp>
        </p:grpSp>
        <p:grpSp>
          <p:nvGrpSpPr>
            <p:cNvPr id="6" name="组合 12"/>
            <p:cNvGrpSpPr/>
            <p:nvPr/>
          </p:nvGrpSpPr>
          <p:grpSpPr>
            <a:xfrm>
              <a:off x="928662" y="1857364"/>
              <a:ext cx="1184494" cy="944562"/>
              <a:chOff x="428621" y="1190"/>
              <a:chExt cx="2143152" cy="944562"/>
            </a:xfrm>
          </p:grpSpPr>
          <p:sp>
            <p:nvSpPr>
              <p:cNvPr id="7" name="圆角矩形 6"/>
              <p:cNvSpPr/>
              <p:nvPr/>
            </p:nvSpPr>
            <p:spPr>
              <a:xfrm>
                <a:off x="428621" y="1190"/>
                <a:ext cx="2143152" cy="944562"/>
              </a:xfrm>
              <a:prstGeom prst="roundRect">
                <a:avLst/>
              </a:prstGeom>
              <a:solidFill>
                <a:srgbClr val="8064A2">
                  <a:hueOff val="0"/>
                  <a:satOff val="0"/>
                  <a:lumOff val="0"/>
                  <a:alphaOff val="0"/>
                </a:srgbClr>
              </a:solidFill>
              <a:ln w="38100" cap="flat" cmpd="sng" algn="ctr">
                <a:solidFill>
                  <a:sysClr val="window" lastClr="FFFFFF">
                    <a:hueOff val="0"/>
                    <a:satOff val="0"/>
                    <a:lumOff val="0"/>
                    <a:alphaOff val="0"/>
                  </a:sysClr>
                </a:solidFill>
                <a:prstDash val="solid"/>
              </a:ln>
              <a:effectLst>
                <a:outerShdw blurRad="38100" dist="25400" dir="5400000" algn="t" rotWithShape="0">
                  <a:srgbClr val="000000">
                    <a:alpha val="50000"/>
                  </a:srgbClr>
                </a:outerShdw>
              </a:effectLst>
            </p:spPr>
          </p:sp>
          <p:sp>
            <p:nvSpPr>
              <p:cNvPr id="8" name="圆角矩形 6"/>
              <p:cNvSpPr/>
              <p:nvPr/>
            </p:nvSpPr>
            <p:spPr>
              <a:xfrm>
                <a:off x="474731" y="47300"/>
                <a:ext cx="2050932" cy="852342"/>
              </a:xfrm>
              <a:prstGeom prst="rect">
                <a:avLst/>
              </a:prstGeom>
              <a:noFill/>
              <a:ln>
                <a:noFill/>
              </a:ln>
              <a:effectLst/>
            </p:spPr>
            <p:txBody>
              <a:bodyPr spcFirstLastPara="0" vert="horz" wrap="square" lIns="91440" tIns="45720" rIns="91440" bIns="45720" numCol="1" spcCol="1270" anchor="ctr" anchorCtr="0">
                <a:noAutofit/>
              </a:bodyPr>
              <a:lstStyle/>
              <a:p>
                <a:pPr algn="ctr" defTabSz="1296055">
                  <a:lnSpc>
                    <a:spcPct val="90000"/>
                  </a:lnSpc>
                  <a:spcBef>
                    <a:spcPct val="0"/>
                  </a:spcBef>
                  <a:spcAft>
                    <a:spcPct val="35000"/>
                  </a:spcAft>
                  <a:defRPr/>
                </a:pPr>
                <a:r>
                  <a:rPr lang="zh-CN" altLang="en-US" sz="2900" b="1" dirty="0" smtClean="0">
                    <a:solidFill>
                      <a:sysClr val="window" lastClr="FFFFFF"/>
                    </a:solidFill>
                    <a:latin typeface="宋体"/>
                    <a:ea typeface="宋体"/>
                  </a:rPr>
                  <a:t>（</a:t>
                </a:r>
                <a:r>
                  <a:rPr lang="en-US" altLang="zh-CN" sz="2900" b="1" dirty="0" smtClean="0">
                    <a:solidFill>
                      <a:sysClr val="window" lastClr="FFFFFF"/>
                    </a:solidFill>
                    <a:latin typeface="宋体"/>
                    <a:ea typeface="宋体"/>
                  </a:rPr>
                  <a:t>1</a:t>
                </a:r>
                <a:r>
                  <a:rPr lang="zh-CN" altLang="en-US" sz="2900" b="1" dirty="0" smtClean="0">
                    <a:solidFill>
                      <a:sysClr val="window" lastClr="FFFFFF"/>
                    </a:solidFill>
                    <a:latin typeface="宋体"/>
                    <a:ea typeface="宋体"/>
                  </a:rPr>
                  <a:t>）</a:t>
                </a:r>
                <a:endParaRPr lang="zh-CN" altLang="en-US" sz="2900" b="1" dirty="0">
                  <a:solidFill>
                    <a:sysClr val="window" lastClr="FFFFFF"/>
                  </a:solidFill>
                  <a:latin typeface="宋体"/>
                  <a:ea typeface="宋体"/>
                </a:endParaRPr>
              </a:p>
            </p:txBody>
          </p:sp>
        </p:grpSp>
      </p:grpSp>
      <p:grpSp>
        <p:nvGrpSpPr>
          <p:cNvPr id="11" name="组合 10"/>
          <p:cNvGrpSpPr/>
          <p:nvPr/>
        </p:nvGrpSpPr>
        <p:grpSpPr>
          <a:xfrm>
            <a:off x="860673" y="3300410"/>
            <a:ext cx="10424231" cy="991790"/>
            <a:chOff x="928662" y="2928934"/>
            <a:chExt cx="7786742" cy="944562"/>
          </a:xfrm>
        </p:grpSpPr>
        <p:grpSp>
          <p:nvGrpSpPr>
            <p:cNvPr id="12" name="组合 13"/>
            <p:cNvGrpSpPr/>
            <p:nvPr/>
          </p:nvGrpSpPr>
          <p:grpSpPr>
            <a:xfrm>
              <a:off x="2113156" y="2928934"/>
              <a:ext cx="6602248" cy="944562"/>
              <a:chOff x="2571774" y="1040209"/>
              <a:chExt cx="4500594" cy="944562"/>
            </a:xfrm>
          </p:grpSpPr>
          <p:sp>
            <p:nvSpPr>
              <p:cNvPr id="16" name="右箭头 15"/>
              <p:cNvSpPr/>
              <p:nvPr/>
            </p:nvSpPr>
            <p:spPr>
              <a:xfrm>
                <a:off x="2571774" y="1040209"/>
                <a:ext cx="4500594" cy="944562"/>
              </a:xfrm>
              <a:prstGeom prst="rightArrow">
                <a:avLst>
                  <a:gd name="adj1" fmla="val 75000"/>
                  <a:gd name="adj2" fmla="val 50000"/>
                </a:avLst>
              </a:prstGeom>
              <a:solidFill>
                <a:srgbClr val="8064A2">
                  <a:tint val="40000"/>
                  <a:alpha val="90000"/>
                  <a:hueOff val="-1315235"/>
                  <a:satOff val="7386"/>
                  <a:lumOff val="469"/>
                  <a:alphaOff val="0"/>
                </a:srgbClr>
              </a:solidFill>
              <a:ln w="12700" cap="flat" cmpd="sng" algn="ctr">
                <a:solidFill>
                  <a:srgbClr val="8064A2">
                    <a:tint val="40000"/>
                    <a:alpha val="90000"/>
                    <a:hueOff val="-1315235"/>
                    <a:satOff val="7386"/>
                    <a:lumOff val="469"/>
                    <a:alphaOff val="0"/>
                  </a:srgbClr>
                </a:solidFill>
                <a:prstDash val="solid"/>
              </a:ln>
              <a:effectLst/>
            </p:spPr>
          </p:sp>
          <p:sp>
            <p:nvSpPr>
              <p:cNvPr id="17" name="右箭头 8"/>
              <p:cNvSpPr/>
              <p:nvPr/>
            </p:nvSpPr>
            <p:spPr>
              <a:xfrm>
                <a:off x="2571774" y="1183085"/>
                <a:ext cx="4146383" cy="524872"/>
              </a:xfrm>
              <a:prstGeom prst="rect">
                <a:avLst/>
              </a:prstGeom>
              <a:noFill/>
              <a:ln>
                <a:noFill/>
              </a:ln>
              <a:effectLst/>
            </p:spPr>
            <p:txBody>
              <a:bodyPr spcFirstLastPara="0" vert="horz" wrap="square" lIns="15240" tIns="15240" rIns="15240" bIns="15240" numCol="1" spcCol="1270" anchor="t" anchorCtr="0">
                <a:noAutofit/>
              </a:bodyPr>
              <a:lstStyle/>
              <a:p>
                <a:pPr marL="277726" lvl="1" indent="-277726" algn="ctr" defTabSz="1296055">
                  <a:lnSpc>
                    <a:spcPct val="90000"/>
                  </a:lnSpc>
                  <a:spcBef>
                    <a:spcPct val="0"/>
                  </a:spcBef>
                  <a:spcAft>
                    <a:spcPct val="15000"/>
                  </a:spcAft>
                  <a:buFontTx/>
                  <a:buChar char="••"/>
                  <a:defRPr/>
                </a:pPr>
                <a:r>
                  <a:rPr lang="zh-CN" altLang="en-US" sz="2900" b="1" dirty="0" smtClean="0">
                    <a:solidFill>
                      <a:srgbClr val="333399"/>
                    </a:solidFill>
                    <a:latin typeface="宋体"/>
                    <a:ea typeface="宋体"/>
                  </a:rPr>
                  <a:t>受轨道电路特性限制，只能实现地面向列车的单项信息传输，信息量也只能到数十比特。</a:t>
                </a:r>
                <a:endParaRPr lang="zh-CN" altLang="en-US" sz="2900" b="1" dirty="0">
                  <a:solidFill>
                    <a:srgbClr val="333399"/>
                  </a:solidFill>
                  <a:latin typeface="宋体"/>
                  <a:ea typeface="宋体"/>
                </a:endParaRPr>
              </a:p>
            </p:txBody>
          </p:sp>
        </p:grpSp>
        <p:grpSp>
          <p:nvGrpSpPr>
            <p:cNvPr id="13" name="组合 14"/>
            <p:cNvGrpSpPr/>
            <p:nvPr/>
          </p:nvGrpSpPr>
          <p:grpSpPr>
            <a:xfrm>
              <a:off x="928662" y="2928934"/>
              <a:ext cx="1184494" cy="944562"/>
              <a:chOff x="428621" y="1040209"/>
              <a:chExt cx="2143152" cy="944562"/>
            </a:xfrm>
          </p:grpSpPr>
          <p:sp>
            <p:nvSpPr>
              <p:cNvPr id="14" name="圆角矩形 13"/>
              <p:cNvSpPr/>
              <p:nvPr/>
            </p:nvSpPr>
            <p:spPr>
              <a:xfrm>
                <a:off x="428621" y="1040209"/>
                <a:ext cx="2143152" cy="944562"/>
              </a:xfrm>
              <a:prstGeom prst="roundRect">
                <a:avLst/>
              </a:prstGeom>
              <a:solidFill>
                <a:srgbClr val="8064A2">
                  <a:hueOff val="-1488257"/>
                  <a:satOff val="8966"/>
                  <a:lumOff val="719"/>
                  <a:alphaOff val="0"/>
                </a:srgbClr>
              </a:solidFill>
              <a:ln w="38100" cap="flat" cmpd="sng" algn="ctr">
                <a:solidFill>
                  <a:sysClr val="window" lastClr="FFFFFF">
                    <a:hueOff val="0"/>
                    <a:satOff val="0"/>
                    <a:lumOff val="0"/>
                    <a:alphaOff val="0"/>
                  </a:sysClr>
                </a:solidFill>
                <a:prstDash val="solid"/>
              </a:ln>
              <a:effectLst>
                <a:outerShdw blurRad="38100" dist="25400" dir="5400000" algn="t" rotWithShape="0">
                  <a:srgbClr val="000000">
                    <a:alpha val="50000"/>
                  </a:srgbClr>
                </a:outerShdw>
              </a:effectLst>
            </p:spPr>
          </p:sp>
          <p:sp>
            <p:nvSpPr>
              <p:cNvPr id="15" name="圆角矩形 10"/>
              <p:cNvSpPr/>
              <p:nvPr/>
            </p:nvSpPr>
            <p:spPr>
              <a:xfrm>
                <a:off x="664552" y="1086319"/>
                <a:ext cx="1662281" cy="852342"/>
              </a:xfrm>
              <a:prstGeom prst="rect">
                <a:avLst/>
              </a:prstGeom>
              <a:noFill/>
              <a:ln>
                <a:noFill/>
              </a:ln>
              <a:effectLst/>
            </p:spPr>
            <p:txBody>
              <a:bodyPr spcFirstLastPara="0" vert="horz" wrap="square" lIns="91440" tIns="45720" rIns="91440" bIns="45720" numCol="1" spcCol="1270" anchor="ctr" anchorCtr="0">
                <a:noAutofit/>
              </a:bodyPr>
              <a:lstStyle/>
              <a:p>
                <a:pPr algn="ctr" defTabSz="1296055">
                  <a:lnSpc>
                    <a:spcPct val="90000"/>
                  </a:lnSpc>
                  <a:spcBef>
                    <a:spcPct val="0"/>
                  </a:spcBef>
                  <a:spcAft>
                    <a:spcPct val="35000"/>
                  </a:spcAft>
                  <a:defRPr/>
                </a:pPr>
                <a:r>
                  <a:rPr lang="zh-CN" altLang="en-US" sz="2900" b="1" dirty="0" smtClean="0">
                    <a:solidFill>
                      <a:sysClr val="window" lastClr="FFFFFF"/>
                    </a:solidFill>
                    <a:latin typeface="宋体"/>
                    <a:ea typeface="宋体"/>
                  </a:rPr>
                  <a:t>（</a:t>
                </a:r>
                <a:r>
                  <a:rPr lang="en-US" altLang="zh-CN" sz="2900" b="1" dirty="0" smtClean="0">
                    <a:solidFill>
                      <a:sysClr val="window" lastClr="FFFFFF"/>
                    </a:solidFill>
                    <a:latin typeface="宋体"/>
                    <a:ea typeface="宋体"/>
                  </a:rPr>
                  <a:t>2</a:t>
                </a:r>
                <a:r>
                  <a:rPr lang="zh-CN" altLang="en-US" sz="2900" b="1" dirty="0" smtClean="0">
                    <a:solidFill>
                      <a:sysClr val="window" lastClr="FFFFFF"/>
                    </a:solidFill>
                    <a:latin typeface="宋体"/>
                    <a:ea typeface="宋体"/>
                  </a:rPr>
                  <a:t>）</a:t>
                </a:r>
                <a:endParaRPr lang="zh-CN" altLang="en-US" sz="2900" b="1" dirty="0">
                  <a:solidFill>
                    <a:sysClr val="window" lastClr="FFFFFF"/>
                  </a:solidFill>
                  <a:latin typeface="宋体"/>
                  <a:ea typeface="宋体"/>
                </a:endParaRPr>
              </a:p>
            </p:txBody>
          </p:sp>
        </p:grpSp>
      </p:grpSp>
      <p:grpSp>
        <p:nvGrpSpPr>
          <p:cNvPr id="18" name="组合 17"/>
          <p:cNvGrpSpPr/>
          <p:nvPr/>
        </p:nvGrpSpPr>
        <p:grpSpPr>
          <a:xfrm>
            <a:off x="860673" y="4425559"/>
            <a:ext cx="10424231" cy="991790"/>
            <a:chOff x="928662" y="4000504"/>
            <a:chExt cx="7786742" cy="944562"/>
          </a:xfrm>
        </p:grpSpPr>
        <p:grpSp>
          <p:nvGrpSpPr>
            <p:cNvPr id="19" name="组合 15"/>
            <p:cNvGrpSpPr/>
            <p:nvPr/>
          </p:nvGrpSpPr>
          <p:grpSpPr>
            <a:xfrm>
              <a:off x="2113156" y="4000504"/>
              <a:ext cx="6602248" cy="944562"/>
              <a:chOff x="2571774" y="2079228"/>
              <a:chExt cx="4500594" cy="944562"/>
            </a:xfrm>
          </p:grpSpPr>
          <p:sp>
            <p:nvSpPr>
              <p:cNvPr id="23" name="右箭头 22"/>
              <p:cNvSpPr/>
              <p:nvPr/>
            </p:nvSpPr>
            <p:spPr>
              <a:xfrm>
                <a:off x="2571774" y="2079228"/>
                <a:ext cx="4500594" cy="944562"/>
              </a:xfrm>
              <a:prstGeom prst="rightArrow">
                <a:avLst>
                  <a:gd name="adj1" fmla="val 75000"/>
                  <a:gd name="adj2" fmla="val 50000"/>
                </a:avLst>
              </a:prstGeom>
              <a:solidFill>
                <a:srgbClr val="8064A2">
                  <a:tint val="40000"/>
                  <a:alpha val="90000"/>
                  <a:hueOff val="-2630471"/>
                  <a:satOff val="14771"/>
                  <a:lumOff val="939"/>
                  <a:alphaOff val="0"/>
                </a:srgbClr>
              </a:solidFill>
              <a:ln w="12700" cap="flat" cmpd="sng" algn="ctr">
                <a:solidFill>
                  <a:srgbClr val="8064A2">
                    <a:tint val="40000"/>
                    <a:alpha val="90000"/>
                    <a:hueOff val="-2630471"/>
                    <a:satOff val="14771"/>
                    <a:lumOff val="939"/>
                    <a:alphaOff val="0"/>
                  </a:srgbClr>
                </a:solidFill>
                <a:prstDash val="solid"/>
              </a:ln>
              <a:effectLst/>
            </p:spPr>
          </p:sp>
          <p:sp>
            <p:nvSpPr>
              <p:cNvPr id="24" name="右箭头 12"/>
              <p:cNvSpPr/>
              <p:nvPr/>
            </p:nvSpPr>
            <p:spPr>
              <a:xfrm>
                <a:off x="2571774" y="2411612"/>
                <a:ext cx="4146383" cy="524872"/>
              </a:xfrm>
              <a:prstGeom prst="rect">
                <a:avLst/>
              </a:prstGeom>
              <a:noFill/>
              <a:ln>
                <a:noFill/>
              </a:ln>
              <a:effectLst/>
            </p:spPr>
            <p:txBody>
              <a:bodyPr spcFirstLastPara="0" vert="horz" wrap="square" lIns="15240" tIns="15240" rIns="15240" bIns="15240" numCol="1" spcCol="1270" anchor="t" anchorCtr="0">
                <a:noAutofit/>
              </a:bodyPr>
              <a:lstStyle/>
              <a:p>
                <a:pPr marL="277726" lvl="1" indent="-277726" algn="ctr" defTabSz="1296055">
                  <a:lnSpc>
                    <a:spcPct val="90000"/>
                  </a:lnSpc>
                  <a:spcBef>
                    <a:spcPct val="0"/>
                  </a:spcBef>
                  <a:spcAft>
                    <a:spcPct val="15000"/>
                  </a:spcAft>
                  <a:buFontTx/>
                  <a:buChar char="••"/>
                  <a:defRPr/>
                </a:pPr>
                <a:r>
                  <a:rPr lang="zh-CN" altLang="en-US" sz="2900" b="1" dirty="0" smtClean="0">
                    <a:solidFill>
                      <a:srgbClr val="333399"/>
                    </a:solidFill>
                    <a:latin typeface="宋体"/>
                    <a:ea typeface="宋体"/>
                  </a:rPr>
                  <a:t>与牵引供电专业的设备安装相互影响。</a:t>
                </a:r>
                <a:endParaRPr lang="zh-CN" altLang="en-US" sz="2900" b="1" dirty="0">
                  <a:solidFill>
                    <a:srgbClr val="333399"/>
                  </a:solidFill>
                  <a:latin typeface="宋体"/>
                  <a:ea typeface="宋体"/>
                </a:endParaRPr>
              </a:p>
            </p:txBody>
          </p:sp>
        </p:grpSp>
        <p:grpSp>
          <p:nvGrpSpPr>
            <p:cNvPr id="20" name="组合 16"/>
            <p:cNvGrpSpPr/>
            <p:nvPr/>
          </p:nvGrpSpPr>
          <p:grpSpPr>
            <a:xfrm>
              <a:off x="928662" y="4000504"/>
              <a:ext cx="1184494" cy="944562"/>
              <a:chOff x="428621" y="2079228"/>
              <a:chExt cx="2143152" cy="944562"/>
            </a:xfrm>
          </p:grpSpPr>
          <p:sp>
            <p:nvSpPr>
              <p:cNvPr id="21" name="圆角矩形 20"/>
              <p:cNvSpPr/>
              <p:nvPr/>
            </p:nvSpPr>
            <p:spPr>
              <a:xfrm>
                <a:off x="428621" y="2079228"/>
                <a:ext cx="2143152" cy="944562"/>
              </a:xfrm>
              <a:prstGeom prst="roundRect">
                <a:avLst/>
              </a:prstGeom>
              <a:solidFill>
                <a:srgbClr val="8064A2">
                  <a:hueOff val="-2976513"/>
                  <a:satOff val="17933"/>
                  <a:lumOff val="1437"/>
                  <a:alphaOff val="0"/>
                </a:srgbClr>
              </a:solidFill>
              <a:ln w="38100" cap="flat" cmpd="sng" algn="ctr">
                <a:solidFill>
                  <a:sysClr val="window" lastClr="FFFFFF">
                    <a:hueOff val="0"/>
                    <a:satOff val="0"/>
                    <a:lumOff val="0"/>
                    <a:alphaOff val="0"/>
                  </a:sysClr>
                </a:solidFill>
                <a:prstDash val="solid"/>
              </a:ln>
              <a:effectLst>
                <a:outerShdw blurRad="38100" dist="25400" dir="5400000" algn="t" rotWithShape="0">
                  <a:srgbClr val="000000">
                    <a:alpha val="50000"/>
                  </a:srgbClr>
                </a:outerShdw>
              </a:effectLst>
            </p:spPr>
          </p:sp>
          <p:sp>
            <p:nvSpPr>
              <p:cNvPr id="22" name="圆角矩形 14"/>
              <p:cNvSpPr/>
              <p:nvPr/>
            </p:nvSpPr>
            <p:spPr>
              <a:xfrm>
                <a:off x="474731" y="2125338"/>
                <a:ext cx="2050932" cy="852342"/>
              </a:xfrm>
              <a:prstGeom prst="rect">
                <a:avLst/>
              </a:prstGeom>
              <a:noFill/>
              <a:ln>
                <a:noFill/>
              </a:ln>
              <a:effectLst/>
            </p:spPr>
            <p:txBody>
              <a:bodyPr spcFirstLastPara="0" vert="horz" wrap="square" lIns="91440" tIns="45720" rIns="91440" bIns="45720" numCol="1" spcCol="1270" anchor="ctr" anchorCtr="0">
                <a:noAutofit/>
              </a:bodyPr>
              <a:lstStyle/>
              <a:p>
                <a:pPr algn="ctr" defTabSz="1296055">
                  <a:lnSpc>
                    <a:spcPct val="90000"/>
                  </a:lnSpc>
                  <a:spcBef>
                    <a:spcPct val="0"/>
                  </a:spcBef>
                  <a:spcAft>
                    <a:spcPct val="35000"/>
                  </a:spcAft>
                  <a:defRPr/>
                </a:pPr>
                <a:r>
                  <a:rPr lang="zh-CN" altLang="en-US" sz="2900" b="1" dirty="0" smtClean="0">
                    <a:solidFill>
                      <a:sysClr val="window" lastClr="FFFFFF"/>
                    </a:solidFill>
                    <a:latin typeface="宋体"/>
                    <a:ea typeface="宋体"/>
                  </a:rPr>
                  <a:t>（</a:t>
                </a:r>
                <a:r>
                  <a:rPr lang="en-US" altLang="zh-CN" sz="2900" b="1" dirty="0" smtClean="0">
                    <a:solidFill>
                      <a:sysClr val="window" lastClr="FFFFFF"/>
                    </a:solidFill>
                    <a:latin typeface="宋体"/>
                    <a:ea typeface="宋体"/>
                  </a:rPr>
                  <a:t>3</a:t>
                </a:r>
                <a:r>
                  <a:rPr lang="zh-CN" altLang="en-US" sz="2900" b="1" dirty="0" smtClean="0">
                    <a:solidFill>
                      <a:sysClr val="window" lastClr="FFFFFF"/>
                    </a:solidFill>
                    <a:latin typeface="宋体"/>
                    <a:ea typeface="宋体"/>
                  </a:rPr>
                  <a:t>）</a:t>
                </a:r>
                <a:endParaRPr lang="zh-CN" altLang="en-US" sz="2900" b="1" dirty="0">
                  <a:solidFill>
                    <a:sysClr val="window" lastClr="FFFFFF"/>
                  </a:solidFill>
                  <a:latin typeface="宋体"/>
                  <a:ea typeface="宋体"/>
                </a:endParaRPr>
              </a:p>
            </p:txBody>
          </p:sp>
        </p:grpSp>
      </p:grpSp>
      <p:grpSp>
        <p:nvGrpSpPr>
          <p:cNvPr id="25" name="组合 24"/>
          <p:cNvGrpSpPr/>
          <p:nvPr/>
        </p:nvGrpSpPr>
        <p:grpSpPr>
          <a:xfrm>
            <a:off x="860673" y="5543202"/>
            <a:ext cx="10424231" cy="1057645"/>
            <a:chOff x="928662" y="5064925"/>
            <a:chExt cx="7786742" cy="1007281"/>
          </a:xfrm>
        </p:grpSpPr>
        <p:grpSp>
          <p:nvGrpSpPr>
            <p:cNvPr id="26" name="组合 17"/>
            <p:cNvGrpSpPr/>
            <p:nvPr/>
          </p:nvGrpSpPr>
          <p:grpSpPr>
            <a:xfrm>
              <a:off x="2113156" y="5127644"/>
              <a:ext cx="6602248" cy="944562"/>
              <a:chOff x="2571774" y="3118246"/>
              <a:chExt cx="4500594" cy="944562"/>
            </a:xfrm>
          </p:grpSpPr>
          <p:sp>
            <p:nvSpPr>
              <p:cNvPr id="30" name="右箭头 29"/>
              <p:cNvSpPr/>
              <p:nvPr/>
            </p:nvSpPr>
            <p:spPr>
              <a:xfrm>
                <a:off x="2571774" y="3118246"/>
                <a:ext cx="4500594" cy="944562"/>
              </a:xfrm>
              <a:prstGeom prst="rightArrow">
                <a:avLst>
                  <a:gd name="adj1" fmla="val 75000"/>
                  <a:gd name="adj2" fmla="val 50000"/>
                </a:avLst>
              </a:prstGeom>
              <a:solidFill>
                <a:srgbClr val="8064A2">
                  <a:tint val="40000"/>
                  <a:alpha val="90000"/>
                  <a:hueOff val="-3945706"/>
                  <a:satOff val="22157"/>
                  <a:lumOff val="1408"/>
                  <a:alphaOff val="0"/>
                </a:srgbClr>
              </a:solidFill>
              <a:ln w="12700" cap="flat" cmpd="sng" algn="ctr">
                <a:solidFill>
                  <a:srgbClr val="8064A2">
                    <a:tint val="40000"/>
                    <a:alpha val="90000"/>
                    <a:hueOff val="-3945706"/>
                    <a:satOff val="22157"/>
                    <a:lumOff val="1408"/>
                    <a:alphaOff val="0"/>
                  </a:srgbClr>
                </a:solidFill>
                <a:prstDash val="solid"/>
              </a:ln>
              <a:effectLst/>
            </p:spPr>
          </p:sp>
          <p:sp>
            <p:nvSpPr>
              <p:cNvPr id="31" name="右箭头 16"/>
              <p:cNvSpPr/>
              <p:nvPr/>
            </p:nvSpPr>
            <p:spPr>
              <a:xfrm>
                <a:off x="2571774" y="3236316"/>
                <a:ext cx="4146383" cy="708422"/>
              </a:xfrm>
              <a:prstGeom prst="rect">
                <a:avLst/>
              </a:prstGeom>
              <a:noFill/>
              <a:ln>
                <a:noFill/>
              </a:ln>
              <a:effectLst/>
            </p:spPr>
            <p:txBody>
              <a:bodyPr spcFirstLastPara="0" vert="horz" wrap="square" lIns="15240" tIns="15240" rIns="15240" bIns="15240" numCol="1" spcCol="1270" anchor="ctr" anchorCtr="0">
                <a:noAutofit/>
              </a:bodyPr>
              <a:lstStyle/>
              <a:p>
                <a:pPr marL="277726" lvl="1" indent="-277726" algn="ctr" defTabSz="1296055">
                  <a:lnSpc>
                    <a:spcPct val="90000"/>
                  </a:lnSpc>
                  <a:spcBef>
                    <a:spcPct val="0"/>
                  </a:spcBef>
                  <a:spcAft>
                    <a:spcPct val="15000"/>
                  </a:spcAft>
                  <a:buFontTx/>
                  <a:buChar char="••"/>
                  <a:defRPr/>
                </a:pPr>
                <a:r>
                  <a:rPr lang="zh-CN" altLang="en-US" sz="2900" b="1" dirty="0" smtClean="0">
                    <a:solidFill>
                      <a:srgbClr val="333399"/>
                    </a:solidFill>
                    <a:latin typeface="宋体"/>
                    <a:ea typeface="宋体"/>
                  </a:rPr>
                  <a:t>无法进行精确列车定位。</a:t>
                </a:r>
                <a:endParaRPr lang="zh-CN" altLang="en-US" sz="2900" b="1" dirty="0">
                  <a:solidFill>
                    <a:srgbClr val="333399"/>
                  </a:solidFill>
                  <a:latin typeface="宋体"/>
                  <a:ea typeface="宋体"/>
                </a:endParaRPr>
              </a:p>
            </p:txBody>
          </p:sp>
        </p:grpSp>
        <p:grpSp>
          <p:nvGrpSpPr>
            <p:cNvPr id="27" name="组合 18"/>
            <p:cNvGrpSpPr/>
            <p:nvPr/>
          </p:nvGrpSpPr>
          <p:grpSpPr>
            <a:xfrm>
              <a:off x="928662" y="5064925"/>
              <a:ext cx="1184494" cy="944562"/>
              <a:chOff x="428621" y="3055527"/>
              <a:chExt cx="2143152" cy="944562"/>
            </a:xfrm>
          </p:grpSpPr>
          <p:sp>
            <p:nvSpPr>
              <p:cNvPr id="28" name="圆角矩形 27"/>
              <p:cNvSpPr/>
              <p:nvPr/>
            </p:nvSpPr>
            <p:spPr>
              <a:xfrm>
                <a:off x="428621" y="3055527"/>
                <a:ext cx="2143152" cy="944562"/>
              </a:xfrm>
              <a:prstGeom prst="roundRect">
                <a:avLst/>
              </a:prstGeom>
              <a:solidFill>
                <a:srgbClr val="8064A2">
                  <a:hueOff val="-4464770"/>
                  <a:satOff val="26899"/>
                  <a:lumOff val="2156"/>
                  <a:alphaOff val="0"/>
                </a:srgbClr>
              </a:solidFill>
              <a:ln w="38100" cap="flat" cmpd="sng" algn="ctr">
                <a:solidFill>
                  <a:sysClr val="window" lastClr="FFFFFF">
                    <a:hueOff val="0"/>
                    <a:satOff val="0"/>
                    <a:lumOff val="0"/>
                    <a:alphaOff val="0"/>
                  </a:sysClr>
                </a:solidFill>
                <a:prstDash val="solid"/>
              </a:ln>
              <a:effectLst>
                <a:outerShdw blurRad="38100" dist="25400" dir="5400000" algn="t" rotWithShape="0">
                  <a:srgbClr val="000000">
                    <a:alpha val="50000"/>
                  </a:srgbClr>
                </a:outerShdw>
              </a:effectLst>
            </p:spPr>
          </p:sp>
          <p:sp>
            <p:nvSpPr>
              <p:cNvPr id="29" name="圆角矩形 18"/>
              <p:cNvSpPr/>
              <p:nvPr/>
            </p:nvSpPr>
            <p:spPr>
              <a:xfrm>
                <a:off x="474731" y="3101637"/>
                <a:ext cx="2050932" cy="852342"/>
              </a:xfrm>
              <a:prstGeom prst="rect">
                <a:avLst/>
              </a:prstGeom>
              <a:noFill/>
              <a:ln>
                <a:noFill/>
              </a:ln>
              <a:effectLst/>
            </p:spPr>
            <p:txBody>
              <a:bodyPr spcFirstLastPara="0" vert="horz" wrap="square" lIns="91440" tIns="45720" rIns="91440" bIns="45720" numCol="1" spcCol="1270" anchor="ctr" anchorCtr="0">
                <a:noAutofit/>
              </a:bodyPr>
              <a:lstStyle/>
              <a:p>
                <a:pPr algn="ctr" defTabSz="1296055">
                  <a:lnSpc>
                    <a:spcPct val="90000"/>
                  </a:lnSpc>
                  <a:spcBef>
                    <a:spcPct val="0"/>
                  </a:spcBef>
                  <a:spcAft>
                    <a:spcPct val="35000"/>
                  </a:spcAft>
                  <a:defRPr/>
                </a:pPr>
                <a:r>
                  <a:rPr lang="zh-CN" altLang="en-US" sz="2900" b="1" dirty="0" smtClean="0">
                    <a:solidFill>
                      <a:sysClr val="window" lastClr="FFFFFF"/>
                    </a:solidFill>
                    <a:latin typeface="宋体"/>
                    <a:ea typeface="宋体"/>
                  </a:rPr>
                  <a:t>（</a:t>
                </a:r>
                <a:r>
                  <a:rPr lang="en-US" altLang="zh-CN" sz="2900" b="1" dirty="0" smtClean="0">
                    <a:solidFill>
                      <a:sysClr val="window" lastClr="FFFFFF"/>
                    </a:solidFill>
                    <a:latin typeface="宋体"/>
                    <a:ea typeface="宋体"/>
                  </a:rPr>
                  <a:t>4</a:t>
                </a:r>
                <a:r>
                  <a:rPr lang="zh-CN" altLang="en-US" sz="2900" b="1" dirty="0" smtClean="0">
                    <a:solidFill>
                      <a:sysClr val="window" lastClr="FFFFFF"/>
                    </a:solidFill>
                    <a:latin typeface="宋体"/>
                    <a:ea typeface="宋体"/>
                  </a:rPr>
                  <a:t>）</a:t>
                </a:r>
                <a:endParaRPr lang="zh-CN" altLang="en-US" sz="2900" b="1" dirty="0">
                  <a:solidFill>
                    <a:sysClr val="window" lastClr="FFFFFF"/>
                  </a:solidFill>
                  <a:latin typeface="宋体"/>
                  <a:ea typeface="宋体"/>
                </a:endParaRPr>
              </a:p>
            </p:txBody>
          </p:sp>
        </p:grpSp>
      </p:grpSp>
      <p:sp>
        <p:nvSpPr>
          <p:cNvPr id="32" name="TextBox 31"/>
          <p:cNvSpPr txBox="1"/>
          <p:nvPr/>
        </p:nvSpPr>
        <p:spPr>
          <a:xfrm>
            <a:off x="573768" y="1690514"/>
            <a:ext cx="11093677" cy="558451"/>
          </a:xfrm>
          <a:prstGeom prst="rect">
            <a:avLst/>
          </a:prstGeom>
          <a:noFill/>
        </p:spPr>
        <p:txBody>
          <a:bodyPr wrap="square" lIns="111090" tIns="55545" rIns="111090" bIns="55545" rtlCol="0">
            <a:spAutoFit/>
          </a:bodyPr>
          <a:lstStyle/>
          <a:p>
            <a:r>
              <a:rPr lang="zh-CN" altLang="en-US" sz="2900" b="1" dirty="0" smtClean="0">
                <a:solidFill>
                  <a:srgbClr val="333399"/>
                </a:solidFill>
                <a:latin typeface="Times New Roman" pitchFamily="18" charset="0"/>
                <a:ea typeface="+mj-ea"/>
                <a:cs typeface="Times New Roman" pitchFamily="18" charset="0"/>
              </a:rPr>
              <a:t>        缺点：</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strVal val="#ppt_w*0.7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strVal val="#ppt_w*0.70"/>
                                          </p:val>
                                        </p:tav>
                                        <p:tav tm="100000">
                                          <p:val>
                                            <p:strVal val="#ppt_w"/>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strVal val="#ppt_w*0.70"/>
                                          </p:val>
                                        </p:tav>
                                        <p:tav tm="100000">
                                          <p:val>
                                            <p:strVal val="#ppt_w"/>
                                          </p:val>
                                        </p:tav>
                                      </p:tavLst>
                                    </p:anim>
                                    <p:anim calcmode="lin" valueType="num">
                                      <p:cBhvr>
                                        <p:cTn id="26" dur="500" fill="hold"/>
                                        <p:tgtEl>
                                          <p:spTgt spid="18"/>
                                        </p:tgtEl>
                                        <p:attrNameLst>
                                          <p:attrName>ppt_h</p:attrName>
                                        </p:attrNameLst>
                                      </p:cBhvr>
                                      <p:tavLst>
                                        <p:tav tm="0">
                                          <p:val>
                                            <p:strVal val="#ppt_h"/>
                                          </p:val>
                                        </p:tav>
                                        <p:tav tm="100000">
                                          <p:val>
                                            <p:strVal val="#ppt_h"/>
                                          </p:val>
                                        </p:tav>
                                      </p:tavLst>
                                    </p:anim>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strVal val="#ppt_w*0.70"/>
                                          </p:val>
                                        </p:tav>
                                        <p:tav tm="100000">
                                          <p:val>
                                            <p:strVal val="#ppt_w"/>
                                          </p:val>
                                        </p:tav>
                                      </p:tavLst>
                                    </p:anim>
                                    <p:anim calcmode="lin" valueType="num">
                                      <p:cBhvr>
                                        <p:cTn id="33" dur="500" fill="hold"/>
                                        <p:tgtEl>
                                          <p:spTgt spid="25"/>
                                        </p:tgtEl>
                                        <p:attrNameLst>
                                          <p:attrName>ppt_h</p:attrName>
                                        </p:attrNameLst>
                                      </p:cBhvr>
                                      <p:tavLst>
                                        <p:tav tm="0">
                                          <p:val>
                                            <p:strVal val="#ppt_h"/>
                                          </p:val>
                                        </p:tav>
                                        <p:tav tm="100000">
                                          <p:val>
                                            <p:strVal val="#ppt_h"/>
                                          </p:val>
                                        </p:tav>
                                      </p:tavLst>
                                    </p:anim>
                                    <p:animEffect transition="in" filter="fade">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六、</a:t>
            </a:r>
            <a:r>
              <a:rPr lang="en-US" altLang="zh-CN" dirty="0" smtClean="0"/>
              <a:t>ATC</a:t>
            </a:r>
            <a:r>
              <a:rPr lang="zh-CN" altLang="en-US" dirty="0" smtClean="0"/>
              <a:t>系统实现速度控制基本方式</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3.</a:t>
            </a:r>
            <a:r>
              <a:rPr lang="zh-CN" altLang="en-US" sz="2900" b="1" dirty="0" smtClean="0">
                <a:solidFill>
                  <a:srgbClr val="333399"/>
                </a:solidFill>
                <a:latin typeface="Times New Roman" pitchFamily="18" charset="0"/>
                <a:ea typeface="+mj-ea"/>
                <a:cs typeface="Times New Roman" pitchFamily="18" charset="0"/>
              </a:rPr>
              <a:t>基于通信的列车运行控制系统（</a:t>
            </a:r>
            <a:r>
              <a:rPr lang="en-US" altLang="zh-CN" sz="2900" b="1" dirty="0" smtClean="0">
                <a:solidFill>
                  <a:srgbClr val="333399"/>
                </a:solidFill>
                <a:latin typeface="Times New Roman" pitchFamily="18" charset="0"/>
                <a:ea typeface="+mj-ea"/>
                <a:cs typeface="Times New Roman" pitchFamily="18" charset="0"/>
              </a:rPr>
              <a:t>CBTC</a:t>
            </a:r>
            <a:r>
              <a:rPr lang="zh-CN" altLang="en-US" sz="2900" b="1" dirty="0" smtClean="0">
                <a:solidFill>
                  <a:srgbClr val="333399"/>
                </a:solidFill>
                <a:latin typeface="Times New Roman" pitchFamily="18" charset="0"/>
                <a:ea typeface="+mj-ea"/>
                <a:cs typeface="Times New Roman" pitchFamily="18" charset="0"/>
              </a:rPr>
              <a:t>）</a:t>
            </a:r>
          </a:p>
        </p:txBody>
      </p:sp>
      <p:sp>
        <p:nvSpPr>
          <p:cNvPr id="4" name="Rectangle 1"/>
          <p:cNvSpPr>
            <a:spLocks noChangeArrowheads="1"/>
          </p:cNvSpPr>
          <p:nvPr/>
        </p:nvSpPr>
        <p:spPr bwMode="auto">
          <a:xfrm>
            <a:off x="573769" y="1650192"/>
            <a:ext cx="10998042" cy="1897279"/>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特点是前、后列车都采用移动定位方式，通过安全数据传输，将前行列车的位置信息安全地传递给后续列车，可实现一次模式曲线式安全防护，并且其防护点能够随前车的移动而实时更新，有利于进一步缩小行车间隔，提高运输效率，称为移动闭塞。</a:t>
            </a:r>
          </a:p>
        </p:txBody>
      </p:sp>
      <p:pic>
        <p:nvPicPr>
          <p:cNvPr id="461826" name="图片 22"/>
          <p:cNvPicPr>
            <a:picLocks noChangeAspect="1" noChangeArrowheads="1"/>
          </p:cNvPicPr>
          <p:nvPr/>
        </p:nvPicPr>
        <p:blipFill>
          <a:blip r:embed="rId2">
            <a:lum bright="-20000" contrast="60000"/>
          </a:blip>
          <a:srcRect/>
          <a:stretch>
            <a:fillRect/>
          </a:stretch>
        </p:blipFill>
        <p:spPr bwMode="auto">
          <a:xfrm rot="60000">
            <a:off x="1369129" y="3754682"/>
            <a:ext cx="9112700" cy="2784006"/>
          </a:xfrm>
          <a:prstGeom prst="rect">
            <a:avLst/>
          </a:prstGeom>
          <a:noFill/>
          <a:ln w="9525">
            <a:noFill/>
            <a:miter lim="800000"/>
            <a:headEnd/>
            <a:tailEnd/>
          </a:ln>
        </p:spPr>
      </p:pic>
      <p:sp>
        <p:nvSpPr>
          <p:cNvPr id="6" name="矩形 5"/>
          <p:cNvSpPr/>
          <p:nvPr/>
        </p:nvSpPr>
        <p:spPr>
          <a:xfrm>
            <a:off x="8702755" y="5925757"/>
            <a:ext cx="1338892" cy="525069"/>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7" name="矩形 6"/>
          <p:cNvSpPr/>
          <p:nvPr/>
        </p:nvSpPr>
        <p:spPr>
          <a:xfrm>
            <a:off x="1147579" y="6075777"/>
            <a:ext cx="1338892" cy="52506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6182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七、</a:t>
            </a:r>
            <a:r>
              <a:rPr lang="zh-CN" altLang="en-US" dirty="0" smtClean="0"/>
              <a:t>后备模式的实现</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后备系统设备构成</a:t>
            </a:r>
          </a:p>
        </p:txBody>
      </p:sp>
      <p:sp>
        <p:nvSpPr>
          <p:cNvPr id="4" name="Rectangle 1"/>
          <p:cNvSpPr>
            <a:spLocks noChangeArrowheads="1"/>
          </p:cNvSpPr>
          <p:nvPr/>
        </p:nvSpPr>
        <p:spPr bwMode="auto">
          <a:xfrm>
            <a:off x="573769" y="1650193"/>
            <a:ext cx="1099804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移动闭塞后备系统一般由自动站间闭塞设备构成，列车按站间空闲闭塞法运行，区间列车检查设备大多采用轨道计轴电路或无绝缘数字轨道电路。</a:t>
            </a:r>
          </a:p>
        </p:txBody>
      </p:sp>
      <p:grpSp>
        <p:nvGrpSpPr>
          <p:cNvPr id="5" name="组合 4"/>
          <p:cNvGrpSpPr/>
          <p:nvPr/>
        </p:nvGrpSpPr>
        <p:grpSpPr>
          <a:xfrm>
            <a:off x="478133" y="2850351"/>
            <a:ext cx="10806771" cy="1950257"/>
            <a:chOff x="357158" y="1571612"/>
            <a:chExt cx="8072494" cy="1857388"/>
          </a:xfrm>
        </p:grpSpPr>
        <p:sp>
          <p:nvSpPr>
            <p:cNvPr id="6" name="右箭头 5"/>
            <p:cNvSpPr/>
            <p:nvPr/>
          </p:nvSpPr>
          <p:spPr>
            <a:xfrm>
              <a:off x="357158" y="1571612"/>
              <a:ext cx="1857388" cy="1857388"/>
            </a:xfrm>
            <a:prstGeom prst="rightArrow">
              <a:avLst/>
            </a:prstGeom>
            <a:solidFill>
              <a:schemeClr val="accent2">
                <a:lumMod val="20000"/>
                <a:lumOff val="8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grpSp>
          <p:nvGrpSpPr>
            <p:cNvPr id="7" name="组合 13"/>
            <p:cNvGrpSpPr>
              <a:grpSpLocks/>
            </p:cNvGrpSpPr>
            <p:nvPr/>
          </p:nvGrpSpPr>
          <p:grpSpPr bwMode="auto">
            <a:xfrm>
              <a:off x="1338012" y="1917696"/>
              <a:ext cx="7091640" cy="1225552"/>
              <a:chOff x="1129470" y="3136663"/>
              <a:chExt cx="1800271" cy="867742"/>
            </a:xfrm>
          </p:grpSpPr>
          <p:sp>
            <p:nvSpPr>
              <p:cNvPr id="9" name="圆角矩形 8"/>
              <p:cNvSpPr/>
              <p:nvPr/>
            </p:nvSpPr>
            <p:spPr>
              <a:xfrm>
                <a:off x="1129470" y="3136663"/>
                <a:ext cx="1800271" cy="867742"/>
              </a:xfrm>
              <a:prstGeom prst="roundRect">
                <a:avLst/>
              </a:prstGeom>
              <a:solidFill>
                <a:srgbClr val="FF9900"/>
              </a:solidFill>
              <a:ln>
                <a:noFill/>
              </a:ln>
              <a:effectLst/>
              <a:scene3d>
                <a:camera prst="orthographicFront">
                  <a:rot lat="0" lon="0" rev="0"/>
                </a:camera>
                <a:lightRig rig="contrasting" dir="t">
                  <a:rot lat="0" lon="0" rev="7800000"/>
                </a:lightRig>
              </a:scene3d>
              <a:sp3d>
                <a:bevelT w="139700" h="139700"/>
              </a:sp3d>
            </p:spPr>
          </p:sp>
          <p:sp>
            <p:nvSpPr>
              <p:cNvPr id="10" name="圆角矩形 13"/>
              <p:cNvSpPr/>
              <p:nvPr/>
            </p:nvSpPr>
            <p:spPr>
              <a:xfrm>
                <a:off x="1172295" y="3179494"/>
                <a:ext cx="1714620" cy="782079"/>
              </a:xfrm>
              <a:prstGeom prst="rect">
                <a:avLst/>
              </a:prstGeom>
              <a:noFill/>
              <a:ln>
                <a:noFill/>
              </a:ln>
              <a:effectLst/>
            </p:spPr>
            <p:txBody>
              <a:bodyPr lIns="110490" tIns="110490" rIns="110490" bIns="110490" spcCol="1270" anchor="ctr"/>
              <a:lstStyle/>
              <a:p>
                <a:pPr algn="just" defTabSz="1566067">
                  <a:lnSpc>
                    <a:spcPct val="90000"/>
                  </a:lnSpc>
                  <a:spcAft>
                    <a:spcPct val="35000"/>
                  </a:spcAft>
                  <a:defRPr/>
                </a:pPr>
                <a:r>
                  <a:rPr lang="zh-CN" altLang="en-US" sz="2900" b="1" kern="0" dirty="0" smtClean="0">
                    <a:solidFill>
                      <a:schemeClr val="bg1"/>
                    </a:solidFill>
                    <a:latin typeface="Times New Roman" pitchFamily="18" charset="0"/>
                    <a:ea typeface="+mj-ea"/>
                    <a:cs typeface="Times New Roman" pitchFamily="18" charset="0"/>
                  </a:rPr>
                  <a:t>轨道计轴电路在出站信号机处设置</a:t>
                </a:r>
                <a:r>
                  <a:rPr lang="en-US" altLang="zh-CN" sz="2900" b="1" kern="0" dirty="0" smtClean="0">
                    <a:solidFill>
                      <a:schemeClr val="bg1"/>
                    </a:solidFill>
                    <a:latin typeface="Times New Roman" pitchFamily="18" charset="0"/>
                    <a:ea typeface="+mj-ea"/>
                    <a:cs typeface="Times New Roman" pitchFamily="18" charset="0"/>
                  </a:rPr>
                  <a:t>1</a:t>
                </a:r>
                <a:r>
                  <a:rPr lang="zh-CN" altLang="en-US" sz="2900" b="1" kern="0" dirty="0" smtClean="0">
                    <a:solidFill>
                      <a:schemeClr val="bg1"/>
                    </a:solidFill>
                    <a:latin typeface="Times New Roman" pitchFamily="18" charset="0"/>
                    <a:ea typeface="+mj-ea"/>
                    <a:cs typeface="Times New Roman" pitchFamily="18" charset="0"/>
                  </a:rPr>
                  <a:t>对计轴点，道岔区增设多头计轴点。站间采用光缆通信通道，车站控制计算机与计轴点间采用光电综合缆通信。</a:t>
                </a:r>
              </a:p>
            </p:txBody>
          </p:sp>
        </p:grpSp>
        <p:sp>
          <p:nvSpPr>
            <p:cNvPr id="8" name="TextBox 7"/>
            <p:cNvSpPr txBox="1"/>
            <p:nvPr/>
          </p:nvSpPr>
          <p:spPr>
            <a:xfrm>
              <a:off x="357158" y="2252955"/>
              <a:ext cx="1143008" cy="512961"/>
            </a:xfrm>
            <a:prstGeom prst="rect">
              <a:avLst/>
            </a:prstGeom>
            <a:noFill/>
          </p:spPr>
          <p:txBody>
            <a:bodyPr wrap="square" rtlCol="0">
              <a:spAutoFit/>
            </a:bodyPr>
            <a:lstStyle/>
            <a:p>
              <a:pPr lvl="0">
                <a:defRPr/>
              </a:pPr>
              <a:r>
                <a:rPr lang="zh-CN" altLang="en-US" sz="2900" b="1" kern="0" dirty="0" smtClean="0">
                  <a:solidFill>
                    <a:srgbClr val="333399"/>
                  </a:solidFill>
                  <a:latin typeface="Times New Roman" pitchFamily="18" charset="0"/>
                  <a:ea typeface="+mj-ea"/>
                  <a:cs typeface="Times New Roman" pitchFamily="18" charset="0"/>
                </a:rPr>
                <a:t>（</a:t>
              </a:r>
              <a:r>
                <a:rPr lang="en-US" altLang="zh-CN" sz="2900" b="1" kern="0" dirty="0" smtClean="0">
                  <a:solidFill>
                    <a:srgbClr val="333399"/>
                  </a:solidFill>
                  <a:latin typeface="Times New Roman" pitchFamily="18" charset="0"/>
                  <a:ea typeface="+mj-ea"/>
                  <a:cs typeface="Times New Roman" pitchFamily="18" charset="0"/>
                </a:rPr>
                <a:t>1</a:t>
              </a:r>
              <a:r>
                <a:rPr lang="zh-CN" altLang="en-US" sz="2900" b="1" kern="0" dirty="0" smtClean="0">
                  <a:solidFill>
                    <a:srgbClr val="333399"/>
                  </a:solidFill>
                  <a:latin typeface="Times New Roman" pitchFamily="18" charset="0"/>
                  <a:ea typeface="+mj-ea"/>
                  <a:cs typeface="Times New Roman" pitchFamily="18" charset="0"/>
                </a:rPr>
                <a:t>）</a:t>
              </a:r>
            </a:p>
          </p:txBody>
        </p:sp>
      </p:grpSp>
      <p:grpSp>
        <p:nvGrpSpPr>
          <p:cNvPr id="11" name="组合 10"/>
          <p:cNvGrpSpPr/>
          <p:nvPr/>
        </p:nvGrpSpPr>
        <p:grpSpPr>
          <a:xfrm>
            <a:off x="478133" y="4575579"/>
            <a:ext cx="10806771" cy="1950257"/>
            <a:chOff x="357158" y="4643446"/>
            <a:chExt cx="8072494" cy="1857388"/>
          </a:xfrm>
        </p:grpSpPr>
        <p:sp>
          <p:nvSpPr>
            <p:cNvPr id="12" name="右箭头 11"/>
            <p:cNvSpPr/>
            <p:nvPr/>
          </p:nvSpPr>
          <p:spPr>
            <a:xfrm>
              <a:off x="357158" y="4643446"/>
              <a:ext cx="1857388" cy="1857388"/>
            </a:xfrm>
            <a:prstGeom prst="rightArrow">
              <a:avLst/>
            </a:prstGeom>
            <a:solidFill>
              <a:schemeClr val="accent2">
                <a:lumMod val="20000"/>
                <a:lumOff val="8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grpSp>
          <p:nvGrpSpPr>
            <p:cNvPr id="13" name="组合 13"/>
            <p:cNvGrpSpPr>
              <a:grpSpLocks/>
            </p:cNvGrpSpPr>
            <p:nvPr/>
          </p:nvGrpSpPr>
          <p:grpSpPr bwMode="auto">
            <a:xfrm>
              <a:off x="1338012" y="4989530"/>
              <a:ext cx="7091640" cy="1225552"/>
              <a:chOff x="1129470" y="3136663"/>
              <a:chExt cx="1800271" cy="867742"/>
            </a:xfrm>
          </p:grpSpPr>
          <p:sp>
            <p:nvSpPr>
              <p:cNvPr id="15" name="圆角矩形 14"/>
              <p:cNvSpPr/>
              <p:nvPr/>
            </p:nvSpPr>
            <p:spPr>
              <a:xfrm>
                <a:off x="1129470" y="3136663"/>
                <a:ext cx="1800271" cy="867742"/>
              </a:xfrm>
              <a:prstGeom prst="roundRect">
                <a:avLst/>
              </a:prstGeom>
              <a:solidFill>
                <a:srgbClr val="0070C0"/>
              </a:solidFill>
              <a:ln>
                <a:noFill/>
              </a:ln>
              <a:effectLst/>
              <a:scene3d>
                <a:camera prst="orthographicFront">
                  <a:rot lat="0" lon="0" rev="0"/>
                </a:camera>
                <a:lightRig rig="contrasting" dir="t">
                  <a:rot lat="0" lon="0" rev="7800000"/>
                </a:lightRig>
              </a:scene3d>
              <a:sp3d>
                <a:bevelT w="139700" h="139700"/>
              </a:sp3d>
            </p:spPr>
          </p:sp>
          <p:sp>
            <p:nvSpPr>
              <p:cNvPr id="16" name="圆角矩形 13"/>
              <p:cNvSpPr/>
              <p:nvPr/>
            </p:nvSpPr>
            <p:spPr>
              <a:xfrm>
                <a:off x="1172295" y="3179494"/>
                <a:ext cx="1714620" cy="782079"/>
              </a:xfrm>
              <a:prstGeom prst="rect">
                <a:avLst/>
              </a:prstGeom>
              <a:noFill/>
              <a:ln>
                <a:noFill/>
              </a:ln>
              <a:effectLst/>
            </p:spPr>
            <p:txBody>
              <a:bodyPr lIns="110490" tIns="110490" rIns="110490" bIns="110490" spcCol="1270" anchor="ctr"/>
              <a:lstStyle/>
              <a:p>
                <a:pPr algn="just" defTabSz="1566067">
                  <a:lnSpc>
                    <a:spcPct val="90000"/>
                  </a:lnSpc>
                  <a:spcAft>
                    <a:spcPct val="35000"/>
                  </a:spcAft>
                  <a:defRPr/>
                </a:pPr>
                <a:r>
                  <a:rPr lang="zh-CN" altLang="en-US" sz="2900" b="1" kern="0" dirty="0" smtClean="0">
                    <a:solidFill>
                      <a:sysClr val="window" lastClr="FFFFFF"/>
                    </a:solidFill>
                    <a:latin typeface="Times New Roman" pitchFamily="18" charset="0"/>
                    <a:ea typeface="+mj-ea"/>
                    <a:cs typeface="Times New Roman" pitchFamily="18" charset="0"/>
                  </a:rPr>
                  <a:t>数字轨道电路采用站外接近区、站台股道区、出站离去区</a:t>
                </a:r>
                <a:r>
                  <a:rPr lang="en-US" altLang="zh-CN" sz="2900" b="1" kern="0" dirty="0" smtClean="0">
                    <a:solidFill>
                      <a:sysClr val="window" lastClr="FFFFFF"/>
                    </a:solidFill>
                    <a:latin typeface="Times New Roman" pitchFamily="18" charset="0"/>
                    <a:ea typeface="+mj-ea"/>
                    <a:cs typeface="Times New Roman" pitchFamily="18" charset="0"/>
                  </a:rPr>
                  <a:t>3</a:t>
                </a:r>
                <a:r>
                  <a:rPr lang="zh-CN" altLang="en-US" sz="2900" b="1" kern="0" dirty="0" smtClean="0">
                    <a:solidFill>
                      <a:sysClr val="window" lastClr="FFFFFF"/>
                    </a:solidFill>
                    <a:latin typeface="Times New Roman" pitchFamily="18" charset="0"/>
                    <a:ea typeface="+mj-ea"/>
                    <a:cs typeface="Times New Roman" pitchFamily="18" charset="0"/>
                  </a:rPr>
                  <a:t>段轨道电路设置法道岔区单设轨道电路，利用逻辑电路构成检查条件，轨旁设备较多。</a:t>
                </a:r>
                <a:endParaRPr lang="zh-CN" altLang="en-US" sz="2900" b="1" kern="0" dirty="0">
                  <a:solidFill>
                    <a:sysClr val="window" lastClr="FFFFFF"/>
                  </a:solidFill>
                  <a:latin typeface="Times New Roman" pitchFamily="18" charset="0"/>
                  <a:ea typeface="+mj-ea"/>
                  <a:cs typeface="Times New Roman" pitchFamily="18" charset="0"/>
                </a:endParaRPr>
              </a:p>
            </p:txBody>
          </p:sp>
        </p:grpSp>
        <p:sp>
          <p:nvSpPr>
            <p:cNvPr id="14" name="TextBox 13"/>
            <p:cNvSpPr txBox="1"/>
            <p:nvPr/>
          </p:nvSpPr>
          <p:spPr>
            <a:xfrm>
              <a:off x="357158" y="5324789"/>
              <a:ext cx="1143008" cy="512961"/>
            </a:xfrm>
            <a:prstGeom prst="rect">
              <a:avLst/>
            </a:prstGeom>
            <a:noFill/>
          </p:spPr>
          <p:txBody>
            <a:bodyPr wrap="square" rtlCol="0">
              <a:spAutoFit/>
            </a:bodyPr>
            <a:lstStyle/>
            <a:p>
              <a:pPr lvl="0">
                <a:defRPr/>
              </a:pPr>
              <a:r>
                <a:rPr lang="zh-CN" altLang="en-US" sz="2900" b="1" kern="0" dirty="0" smtClean="0">
                  <a:solidFill>
                    <a:srgbClr val="333399"/>
                  </a:solidFill>
                  <a:latin typeface="Times New Roman" pitchFamily="18" charset="0"/>
                  <a:ea typeface="+mj-ea"/>
                  <a:cs typeface="Times New Roman" pitchFamily="18" charset="0"/>
                </a:rPr>
                <a:t>（</a:t>
              </a:r>
              <a:r>
                <a:rPr lang="en-US" altLang="zh-CN" sz="2900" b="1" kern="0" dirty="0" smtClean="0">
                  <a:solidFill>
                    <a:srgbClr val="333399"/>
                  </a:solidFill>
                  <a:latin typeface="Times New Roman" pitchFamily="18" charset="0"/>
                  <a:ea typeface="+mj-ea"/>
                  <a:cs typeface="Times New Roman" pitchFamily="18" charset="0"/>
                </a:rPr>
                <a:t>2</a:t>
              </a:r>
              <a:r>
                <a:rPr lang="zh-CN" altLang="en-US" sz="2900" b="1" kern="0" dirty="0" smtClean="0">
                  <a:solidFill>
                    <a:srgbClr val="333399"/>
                  </a:solidFill>
                  <a:latin typeface="Times New Roman" pitchFamily="18" charset="0"/>
                  <a:ea typeface="+mj-ea"/>
                  <a:cs typeface="Times New Roman" pitchFamily="18" charset="0"/>
                </a:rPr>
                <a:t>）</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strVal val="#ppt_w*0.70"/>
                                          </p:val>
                                        </p:tav>
                                        <p:tav tm="100000">
                                          <p:val>
                                            <p:strVal val="#ppt_w"/>
                                          </p:val>
                                        </p:tav>
                                      </p:tavLst>
                                    </p:anim>
                                    <p:anim calcmode="lin" valueType="num">
                                      <p:cBhvr>
                                        <p:cTn id="23" dur="500" fill="hold"/>
                                        <p:tgtEl>
                                          <p:spTgt spid="5"/>
                                        </p:tgtEl>
                                        <p:attrNameLst>
                                          <p:attrName>ppt_h</p:attrName>
                                        </p:attrNameLst>
                                      </p:cBhvr>
                                      <p:tavLst>
                                        <p:tav tm="0">
                                          <p:val>
                                            <p:strVal val="#ppt_h"/>
                                          </p:val>
                                        </p:tav>
                                        <p:tav tm="100000">
                                          <p:val>
                                            <p:strVal val="#ppt_h"/>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strVal val="#ppt_w*0.70"/>
                                          </p:val>
                                        </p:tav>
                                        <p:tav tm="100000">
                                          <p:val>
                                            <p:strVal val="#ppt_w"/>
                                          </p:val>
                                        </p:tav>
                                      </p:tavLst>
                                    </p:anim>
                                    <p:anim calcmode="lin" valueType="num">
                                      <p:cBhvr>
                                        <p:cTn id="30" dur="500" fill="hold"/>
                                        <p:tgtEl>
                                          <p:spTgt spid="11"/>
                                        </p:tgtEl>
                                        <p:attrNameLst>
                                          <p:attrName>ppt_h</p:attrName>
                                        </p:attrNameLst>
                                      </p:cBhvr>
                                      <p:tavLst>
                                        <p:tav tm="0">
                                          <p:val>
                                            <p:strVal val="#ppt_h"/>
                                          </p:val>
                                        </p:tav>
                                        <p:tav tm="100000">
                                          <p:val>
                                            <p:strVal val="#ppt_h"/>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七、</a:t>
            </a:r>
            <a:r>
              <a:rPr lang="zh-CN" altLang="en-US" dirty="0" smtClean="0"/>
              <a:t>后备模式的实现</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后备系统启用时机</a:t>
            </a:r>
          </a:p>
        </p:txBody>
      </p:sp>
      <p:grpSp>
        <p:nvGrpSpPr>
          <p:cNvPr id="4" name="组合 10"/>
          <p:cNvGrpSpPr/>
          <p:nvPr/>
        </p:nvGrpSpPr>
        <p:grpSpPr>
          <a:xfrm>
            <a:off x="2408394" y="5012281"/>
            <a:ext cx="8589605" cy="1280160"/>
            <a:chOff x="1132289" y="2844799"/>
            <a:chExt cx="6416304" cy="1219200"/>
          </a:xfrm>
          <a:scene3d>
            <a:camera prst="orthographicFront">
              <a:rot lat="0" lon="0" rev="0"/>
            </a:camera>
            <a:lightRig rig="soft" dir="t">
              <a:rot lat="0" lon="0" rev="0"/>
            </a:lightRig>
          </a:scene3d>
        </p:grpSpPr>
        <p:sp>
          <p:nvSpPr>
            <p:cNvPr id="18" name="圆角矩形 17"/>
            <p:cNvSpPr/>
            <p:nvPr/>
          </p:nvSpPr>
          <p:spPr>
            <a:xfrm>
              <a:off x="1132289" y="2844799"/>
              <a:ext cx="6416304" cy="1219200"/>
            </a:xfrm>
            <a:prstGeom prst="roundRect">
              <a:avLst>
                <a:gd name="adj" fmla="val 10000"/>
              </a:avLst>
            </a:prstGeom>
            <a:solidFill>
              <a:srgbClr val="8064A2">
                <a:hueOff val="-4464770"/>
                <a:satOff val="26899"/>
                <a:lumOff val="2156"/>
                <a:alphaOff val="0"/>
              </a:srgbClr>
            </a:solid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sp>
        <p:sp>
          <p:nvSpPr>
            <p:cNvPr id="19" name="圆角矩形 8"/>
            <p:cNvSpPr/>
            <p:nvPr/>
          </p:nvSpPr>
          <p:spPr>
            <a:xfrm>
              <a:off x="1167998" y="2880508"/>
              <a:ext cx="4986262" cy="1147782"/>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defTabSz="1296055">
                <a:lnSpc>
                  <a:spcPct val="90000"/>
                </a:lnSpc>
                <a:spcBef>
                  <a:spcPct val="0"/>
                </a:spcBef>
                <a:spcAft>
                  <a:spcPct val="35000"/>
                </a:spcAft>
              </a:pPr>
              <a:r>
                <a:rPr lang="zh-CN" altLang="en-US" sz="2900" b="1" dirty="0" smtClean="0">
                  <a:latin typeface="Times New Roman" pitchFamily="18" charset="0"/>
                  <a:ea typeface="+mj-ea"/>
                  <a:cs typeface="Times New Roman" pitchFamily="18" charset="0"/>
                </a:rPr>
                <a:t>（</a:t>
              </a:r>
              <a:r>
                <a:rPr lang="en-US" sz="2900" b="1" dirty="0" smtClean="0">
                  <a:latin typeface="Times New Roman" pitchFamily="18" charset="0"/>
                  <a:ea typeface="+mj-ea"/>
                  <a:cs typeface="Times New Roman" pitchFamily="18" charset="0"/>
                </a:rPr>
                <a:t>3</a:t>
              </a:r>
              <a:r>
                <a:rPr lang="zh-CN" altLang="en-US" sz="2900" b="1" dirty="0" smtClean="0">
                  <a:latin typeface="Times New Roman" pitchFamily="18" charset="0"/>
                  <a:ea typeface="+mj-ea"/>
                  <a:cs typeface="Times New Roman" pitchFamily="18" charset="0"/>
                </a:rPr>
                <a:t>）所有车载信号设备故障，此时应由调度干预，更改运营模式，启用后备系统运营</a:t>
              </a:r>
              <a:endParaRPr lang="zh-CN" altLang="en-US" sz="2900" b="1" dirty="0">
                <a:solidFill>
                  <a:sysClr val="window" lastClr="FFFFFF"/>
                </a:solidFill>
                <a:latin typeface="Times New Roman" pitchFamily="18" charset="0"/>
                <a:ea typeface="+mj-ea"/>
                <a:cs typeface="Times New Roman" pitchFamily="18" charset="0"/>
              </a:endParaRPr>
            </a:p>
          </p:txBody>
        </p:sp>
      </p:grpSp>
      <p:grpSp>
        <p:nvGrpSpPr>
          <p:cNvPr id="5" name="组合 24"/>
          <p:cNvGrpSpPr/>
          <p:nvPr/>
        </p:nvGrpSpPr>
        <p:grpSpPr>
          <a:xfrm>
            <a:off x="1650488" y="3518761"/>
            <a:ext cx="8589606" cy="1794359"/>
            <a:chOff x="1232889" y="3351201"/>
            <a:chExt cx="6416305" cy="1708913"/>
          </a:xfrm>
        </p:grpSpPr>
        <p:grpSp>
          <p:nvGrpSpPr>
            <p:cNvPr id="6" name="组合 9"/>
            <p:cNvGrpSpPr/>
            <p:nvPr/>
          </p:nvGrpSpPr>
          <p:grpSpPr>
            <a:xfrm>
              <a:off x="1232889" y="3351201"/>
              <a:ext cx="6416304" cy="1219200"/>
              <a:chOff x="566144" y="1422399"/>
              <a:chExt cx="6416304" cy="1219200"/>
            </a:xfrm>
            <a:scene3d>
              <a:camera prst="orthographicFront">
                <a:rot lat="0" lon="0" rev="0"/>
              </a:camera>
              <a:lightRig rig="soft" dir="t">
                <a:rot lat="0" lon="0" rev="0"/>
              </a:lightRig>
            </a:scene3d>
          </p:grpSpPr>
          <p:sp>
            <p:nvSpPr>
              <p:cNvPr id="20" name="圆角矩形 19"/>
              <p:cNvSpPr/>
              <p:nvPr/>
            </p:nvSpPr>
            <p:spPr>
              <a:xfrm>
                <a:off x="566144" y="1422399"/>
                <a:ext cx="6416304" cy="1219200"/>
              </a:xfrm>
              <a:prstGeom prst="roundRect">
                <a:avLst>
                  <a:gd name="adj" fmla="val 10000"/>
                </a:avLst>
              </a:prstGeom>
              <a:solidFill>
                <a:srgbClr val="8064A2">
                  <a:hueOff val="-2232385"/>
                  <a:satOff val="13449"/>
                  <a:lumOff val="1078"/>
                  <a:alphaOff val="0"/>
                </a:srgbClr>
              </a:solid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sp>
          <p:sp>
            <p:nvSpPr>
              <p:cNvPr id="21" name="圆角矩形 6"/>
              <p:cNvSpPr/>
              <p:nvPr/>
            </p:nvSpPr>
            <p:spPr>
              <a:xfrm>
                <a:off x="601853" y="1458108"/>
                <a:ext cx="4986262" cy="1147782"/>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defTabSz="1296055">
                  <a:lnSpc>
                    <a:spcPct val="90000"/>
                  </a:lnSpc>
                  <a:spcBef>
                    <a:spcPct val="0"/>
                  </a:spcBef>
                  <a:spcAft>
                    <a:spcPct val="35000"/>
                  </a:spcAft>
                </a:pPr>
                <a:r>
                  <a:rPr lang="zh-CN" altLang="en-US" sz="2900" b="1" dirty="0" smtClean="0">
                    <a:latin typeface="Times New Roman" pitchFamily="18" charset="0"/>
                    <a:ea typeface="+mj-ea"/>
                    <a:cs typeface="Times New Roman" pitchFamily="18" charset="0"/>
                  </a:rPr>
                  <a:t>（</a:t>
                </a:r>
                <a:r>
                  <a:rPr lang="en-US" sz="2900" b="1" dirty="0" smtClean="0">
                    <a:latin typeface="Times New Roman" pitchFamily="18" charset="0"/>
                    <a:ea typeface="+mj-ea"/>
                    <a:cs typeface="Times New Roman" pitchFamily="18" charset="0"/>
                  </a:rPr>
                  <a:t>2</a:t>
                </a:r>
                <a:r>
                  <a:rPr lang="zh-CN" altLang="en-US" sz="2900" b="1" dirty="0" smtClean="0">
                    <a:latin typeface="Times New Roman" pitchFamily="18" charset="0"/>
                    <a:ea typeface="+mj-ea"/>
                    <a:cs typeface="Times New Roman" pitchFamily="18" charset="0"/>
                  </a:rPr>
                  <a:t>）移动闭塞系统车一地通信故障</a:t>
                </a:r>
                <a:endParaRPr lang="zh-CN" altLang="en-US" sz="2900" b="1" dirty="0">
                  <a:solidFill>
                    <a:sysClr val="window" lastClr="FFFFFF"/>
                  </a:solidFill>
                  <a:latin typeface="Times New Roman" pitchFamily="18" charset="0"/>
                  <a:ea typeface="+mj-ea"/>
                  <a:cs typeface="Times New Roman" pitchFamily="18" charset="0"/>
                </a:endParaRPr>
              </a:p>
            </p:txBody>
          </p:sp>
        </p:grpSp>
        <p:grpSp>
          <p:nvGrpSpPr>
            <p:cNvPr id="7" name="组合 12"/>
            <p:cNvGrpSpPr/>
            <p:nvPr/>
          </p:nvGrpSpPr>
          <p:grpSpPr>
            <a:xfrm>
              <a:off x="6856714" y="4267634"/>
              <a:ext cx="792480" cy="792480"/>
              <a:chOff x="6189969" y="2338832"/>
              <a:chExt cx="792480" cy="792480"/>
            </a:xfrm>
          </p:grpSpPr>
          <p:sp>
            <p:nvSpPr>
              <p:cNvPr id="14" name="下箭头 13"/>
              <p:cNvSpPr/>
              <p:nvPr/>
            </p:nvSpPr>
            <p:spPr>
              <a:xfrm>
                <a:off x="6189969" y="2338832"/>
                <a:ext cx="792480" cy="792480"/>
              </a:xfrm>
              <a:prstGeom prst="downArrow">
                <a:avLst>
                  <a:gd name="adj1" fmla="val 55000"/>
                  <a:gd name="adj2" fmla="val 45000"/>
                </a:avLst>
              </a:prstGeom>
              <a:solidFill>
                <a:srgbClr val="8064A2">
                  <a:tint val="40000"/>
                  <a:alpha val="90000"/>
                  <a:hueOff val="-3945706"/>
                  <a:satOff val="22157"/>
                  <a:lumOff val="1408"/>
                  <a:alphaOff val="0"/>
                </a:srgbClr>
              </a:solidFill>
              <a:ln w="12700" cap="flat" cmpd="sng" algn="ctr">
                <a:solidFill>
                  <a:srgbClr val="8064A2">
                    <a:tint val="40000"/>
                    <a:alpha val="90000"/>
                    <a:hueOff val="-3945706"/>
                    <a:satOff val="22157"/>
                    <a:lumOff val="1408"/>
                    <a:alphaOff val="0"/>
                  </a:srgb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15" name="下箭头 12"/>
              <p:cNvSpPr/>
              <p:nvPr/>
            </p:nvSpPr>
            <p:spPr>
              <a:xfrm>
                <a:off x="6368277" y="2338832"/>
                <a:ext cx="435864" cy="59634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0480" tIns="30480" rIns="30480" bIns="30480" numCol="1" spcCol="1270" anchor="ctr" anchorCtr="0">
                <a:noAutofit/>
              </a:bodyPr>
              <a:lstStyle/>
              <a:p>
                <a:pPr algn="ctr" defTabSz="1296055">
                  <a:lnSpc>
                    <a:spcPct val="90000"/>
                  </a:lnSpc>
                  <a:spcBef>
                    <a:spcPct val="0"/>
                  </a:spcBef>
                  <a:spcAft>
                    <a:spcPct val="35000"/>
                  </a:spcAft>
                </a:pPr>
                <a:endParaRPr lang="zh-CN" altLang="en-US" sz="2900" b="1" dirty="0">
                  <a:solidFill>
                    <a:sysClr val="windowText" lastClr="000000">
                      <a:hueOff val="0"/>
                      <a:satOff val="0"/>
                      <a:lumOff val="0"/>
                      <a:alphaOff val="0"/>
                    </a:sysClr>
                  </a:solidFill>
                  <a:latin typeface="Times New Roman" pitchFamily="18" charset="0"/>
                  <a:ea typeface="+mj-ea"/>
                  <a:cs typeface="Times New Roman" pitchFamily="18" charset="0"/>
                </a:endParaRPr>
              </a:p>
            </p:txBody>
          </p:sp>
        </p:grpSp>
      </p:grpSp>
      <p:grpSp>
        <p:nvGrpSpPr>
          <p:cNvPr id="8" name="组合 23"/>
          <p:cNvGrpSpPr/>
          <p:nvPr/>
        </p:nvGrpSpPr>
        <p:grpSpPr>
          <a:xfrm>
            <a:off x="892582" y="2025242"/>
            <a:ext cx="8589605" cy="1802892"/>
            <a:chOff x="666745" y="1928802"/>
            <a:chExt cx="6416304" cy="1717040"/>
          </a:xfrm>
        </p:grpSpPr>
        <p:grpSp>
          <p:nvGrpSpPr>
            <p:cNvPr id="9" name="组合 8"/>
            <p:cNvGrpSpPr/>
            <p:nvPr/>
          </p:nvGrpSpPr>
          <p:grpSpPr>
            <a:xfrm>
              <a:off x="666745" y="1928802"/>
              <a:ext cx="6416304" cy="1219200"/>
              <a:chOff x="0" y="0"/>
              <a:chExt cx="6416304" cy="1219200"/>
            </a:xfrm>
            <a:scene3d>
              <a:camera prst="orthographicFront">
                <a:rot lat="0" lon="0" rev="0"/>
              </a:camera>
              <a:lightRig rig="soft" dir="t">
                <a:rot lat="0" lon="0" rev="0"/>
              </a:lightRig>
            </a:scene3d>
          </p:grpSpPr>
          <p:sp>
            <p:nvSpPr>
              <p:cNvPr id="22" name="圆角矩形 21"/>
              <p:cNvSpPr/>
              <p:nvPr/>
            </p:nvSpPr>
            <p:spPr>
              <a:xfrm>
                <a:off x="0" y="0"/>
                <a:ext cx="6416304" cy="1219200"/>
              </a:xfrm>
              <a:prstGeom prst="roundRect">
                <a:avLst>
                  <a:gd name="adj" fmla="val 10000"/>
                </a:avLst>
              </a:prstGeom>
              <a:solidFill>
                <a:srgbClr val="8064A2">
                  <a:hueOff val="0"/>
                  <a:satOff val="0"/>
                  <a:lumOff val="0"/>
                  <a:alphaOff val="0"/>
                </a:srgbClr>
              </a:solid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sp>
          <p:sp>
            <p:nvSpPr>
              <p:cNvPr id="23" name="圆角矩形 4"/>
              <p:cNvSpPr/>
              <p:nvPr/>
            </p:nvSpPr>
            <p:spPr>
              <a:xfrm>
                <a:off x="35709" y="35709"/>
                <a:ext cx="5100693" cy="1147782"/>
              </a:xfrm>
              <a:prstGeom prst="rect">
                <a:avLst/>
              </a:prstGeom>
              <a:ln>
                <a:noFill/>
              </a:ln>
              <a:effectLst>
                <a:outerShdw blurRad="107950" dist="12700" dir="5400000" algn="ctr">
                  <a:srgbClr val="000000"/>
                </a:outerShdw>
              </a:effectLst>
              <a:sp3d contourW="44450" prstMaterial="matte">
                <a:bevelT w="63500" h="63500" prst="artDeco"/>
                <a:contourClr>
                  <a:srgbClr val="FFFFFF"/>
                </a:contourClr>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defTabSz="1296055">
                  <a:lnSpc>
                    <a:spcPct val="90000"/>
                  </a:lnSpc>
                  <a:spcBef>
                    <a:spcPct val="0"/>
                  </a:spcBef>
                  <a:spcAft>
                    <a:spcPct val="35000"/>
                  </a:spcAft>
                </a:pPr>
                <a:r>
                  <a:rPr lang="zh-CN" altLang="en-US" sz="2900" b="1" dirty="0" smtClean="0">
                    <a:latin typeface="Times New Roman" pitchFamily="18" charset="0"/>
                    <a:ea typeface="+mj-ea"/>
                    <a:cs typeface="Times New Roman" pitchFamily="18" charset="0"/>
                  </a:rPr>
                  <a:t>（</a:t>
                </a:r>
                <a:r>
                  <a:rPr lang="en-US" sz="2900" b="1" dirty="0" smtClean="0">
                    <a:latin typeface="Times New Roman" pitchFamily="18" charset="0"/>
                    <a:ea typeface="+mj-ea"/>
                    <a:cs typeface="Times New Roman" pitchFamily="18" charset="0"/>
                  </a:rPr>
                  <a:t>1</a:t>
                </a:r>
                <a:r>
                  <a:rPr lang="zh-CN" altLang="en-US" sz="2900" b="1" dirty="0" smtClean="0">
                    <a:latin typeface="Times New Roman" pitchFamily="18" charset="0"/>
                    <a:ea typeface="+mj-ea"/>
                    <a:cs typeface="Times New Roman" pitchFamily="18" charset="0"/>
                  </a:rPr>
                  <a:t>）开通调试前临时运营</a:t>
                </a:r>
                <a:endParaRPr lang="zh-CN" altLang="en-US" sz="2900" b="1" dirty="0">
                  <a:solidFill>
                    <a:sysClr val="window" lastClr="FFFFFF"/>
                  </a:solidFill>
                  <a:latin typeface="Times New Roman" pitchFamily="18" charset="0"/>
                  <a:ea typeface="+mj-ea"/>
                  <a:cs typeface="Times New Roman" pitchFamily="18" charset="0"/>
                </a:endParaRPr>
              </a:p>
            </p:txBody>
          </p:sp>
        </p:grpSp>
        <p:grpSp>
          <p:nvGrpSpPr>
            <p:cNvPr id="10" name="组合 11"/>
            <p:cNvGrpSpPr/>
            <p:nvPr/>
          </p:nvGrpSpPr>
          <p:grpSpPr>
            <a:xfrm>
              <a:off x="6290569" y="2853362"/>
              <a:ext cx="792480" cy="792480"/>
              <a:chOff x="5623824" y="924560"/>
              <a:chExt cx="792480" cy="792480"/>
            </a:xfrm>
          </p:grpSpPr>
          <p:sp>
            <p:nvSpPr>
              <p:cNvPr id="16" name="下箭头 15"/>
              <p:cNvSpPr/>
              <p:nvPr/>
            </p:nvSpPr>
            <p:spPr>
              <a:xfrm>
                <a:off x="5623824" y="924560"/>
                <a:ext cx="792480" cy="792480"/>
              </a:xfrm>
              <a:prstGeom prst="downArrow">
                <a:avLst>
                  <a:gd name="adj1" fmla="val 55000"/>
                  <a:gd name="adj2" fmla="val 45000"/>
                </a:avLst>
              </a:prstGeom>
              <a:solidFill>
                <a:srgbClr val="8064A2">
                  <a:tint val="40000"/>
                  <a:alpha val="90000"/>
                  <a:hueOff val="0"/>
                  <a:satOff val="0"/>
                  <a:lumOff val="0"/>
                  <a:alphaOff val="0"/>
                </a:srgbClr>
              </a:solidFill>
              <a:ln w="12700" cap="flat" cmpd="sng" algn="ctr">
                <a:solidFill>
                  <a:srgbClr val="8064A2">
                    <a:tint val="40000"/>
                    <a:alpha val="90000"/>
                    <a:hueOff val="0"/>
                    <a:satOff val="0"/>
                    <a:lumOff val="0"/>
                    <a:alphaOff val="0"/>
                  </a:srgbClr>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17" name="下箭头 10"/>
              <p:cNvSpPr/>
              <p:nvPr/>
            </p:nvSpPr>
            <p:spPr>
              <a:xfrm>
                <a:off x="5802132" y="924560"/>
                <a:ext cx="435864" cy="59634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0480" tIns="30480" rIns="30480" bIns="30480" numCol="1" spcCol="1270" anchor="ctr" anchorCtr="0">
                <a:noAutofit/>
              </a:bodyPr>
              <a:lstStyle/>
              <a:p>
                <a:pPr algn="ctr" defTabSz="1296055">
                  <a:lnSpc>
                    <a:spcPct val="90000"/>
                  </a:lnSpc>
                  <a:spcBef>
                    <a:spcPct val="0"/>
                  </a:spcBef>
                  <a:spcAft>
                    <a:spcPct val="35000"/>
                  </a:spcAft>
                </a:pPr>
                <a:endParaRPr lang="zh-CN" altLang="en-US" sz="2900" b="1" dirty="0">
                  <a:solidFill>
                    <a:sysClr val="windowText" lastClr="000000">
                      <a:hueOff val="0"/>
                      <a:satOff val="0"/>
                      <a:lumOff val="0"/>
                      <a:alphaOff val="0"/>
                    </a:sysClr>
                  </a:solidFill>
                  <a:latin typeface="Times New Roman" pitchFamily="18" charset="0"/>
                  <a:ea typeface="+mj-ea"/>
                  <a:cs typeface="Times New Roman" pitchFamily="18" charset="0"/>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八、</a:t>
            </a:r>
            <a:r>
              <a:rPr lang="zh-CN" altLang="en-US" dirty="0" smtClean="0"/>
              <a:t>点式</a:t>
            </a:r>
            <a:r>
              <a:rPr lang="en-US" altLang="zh-CN" dirty="0" smtClean="0"/>
              <a:t>ATC</a:t>
            </a:r>
            <a:r>
              <a:rPr lang="zh-CN" altLang="en-US" dirty="0" smtClean="0"/>
              <a:t>系统</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点式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a:t>
            </a:r>
          </a:p>
        </p:txBody>
      </p:sp>
      <p:sp>
        <p:nvSpPr>
          <p:cNvPr id="4" name="Rectangle 1"/>
          <p:cNvSpPr>
            <a:spLocks noChangeArrowheads="1"/>
          </p:cNvSpPr>
          <p:nvPr/>
        </p:nvSpPr>
        <p:spPr bwMode="auto">
          <a:xfrm>
            <a:off x="573769" y="1650193"/>
            <a:ext cx="10998042" cy="1004727"/>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主要功能是实现列车超速防护，所以又称为点式</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系统。它用点式传递信息，用车载计算机进行信息处理。</a:t>
            </a:r>
          </a:p>
        </p:txBody>
      </p:sp>
      <p:sp>
        <p:nvSpPr>
          <p:cNvPr id="5" name="Rectangle 1"/>
          <p:cNvSpPr>
            <a:spLocks noChangeArrowheads="1"/>
          </p:cNvSpPr>
          <p:nvPr/>
        </p:nvSpPr>
        <p:spPr bwMode="auto">
          <a:xfrm>
            <a:off x="573768" y="2490125"/>
            <a:ext cx="1099804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优点是采用无源、高信息容量的地面应答器，结构简单，安装灵活，可靠性高，价格明显低于连续式</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系统。缺点是难以胜任列军密度大的情况。</a:t>
            </a:r>
          </a:p>
        </p:txBody>
      </p:sp>
      <p:pic>
        <p:nvPicPr>
          <p:cNvPr id="8" name="图片 16"/>
          <p:cNvPicPr>
            <a:picLocks noChangeAspect="1" noChangeArrowheads="1"/>
          </p:cNvPicPr>
          <p:nvPr/>
        </p:nvPicPr>
        <p:blipFill>
          <a:blip r:embed="rId2">
            <a:lum bright="-20000" contrast="60000"/>
          </a:blip>
          <a:srcRect/>
          <a:stretch>
            <a:fillRect/>
          </a:stretch>
        </p:blipFill>
        <p:spPr bwMode="auto">
          <a:xfrm>
            <a:off x="2773376" y="3871398"/>
            <a:ext cx="6311920" cy="2729448"/>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1291575"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概   述</a:t>
            </a:r>
            <a:endParaRPr lang="zh-CN" altLang="en-US" sz="2800" b="1" dirty="0">
              <a:solidFill>
                <a:srgbClr val="0070C0"/>
              </a:solidFill>
              <a:latin typeface="微软雅黑" pitchFamily="34" charset="-122"/>
              <a:ea typeface="微软雅黑" pitchFamily="34" charset="-122"/>
            </a:endParaRPr>
          </a:p>
        </p:txBody>
      </p:sp>
      <p:sp>
        <p:nvSpPr>
          <p:cNvPr id="3" name="矩形 2"/>
          <p:cNvSpPr/>
          <p:nvPr/>
        </p:nvSpPr>
        <p:spPr>
          <a:xfrm>
            <a:off x="262690" y="1100120"/>
            <a:ext cx="10692670"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a:t>
            </a:r>
            <a:r>
              <a:rPr kumimoji="0" lang="zh-CN" altLang="en-US"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列车运行控制技术随电子技术的发展于</a:t>
            </a:r>
            <a:r>
              <a:rPr kumimoji="0" lang="en-US" altLang="zh-CN"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20</a:t>
            </a:r>
            <a:r>
              <a:rPr kumimoji="0" lang="zh-CN" altLang="en-US"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世纪</a:t>
            </a:r>
            <a:r>
              <a:rPr kumimoji="0" lang="en-US" altLang="zh-CN"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60</a:t>
            </a:r>
            <a:r>
              <a:rPr kumimoji="0" lang="zh-CN" altLang="en-US"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年代开始出现。 </a:t>
            </a:r>
            <a:endParaRPr kumimoji="0" lang="zh-CN" altLang="en-US" sz="1800" b="0" i="0" u="none" strike="noStrike" kern="0" cap="none" spc="0" normalizeH="0" baseline="0" noProof="0" dirty="0">
              <a:ln>
                <a:noFill/>
              </a:ln>
              <a:solidFill>
                <a:srgbClr val="002060"/>
              </a:solidFill>
              <a:effectLst/>
              <a:uLnTx/>
              <a:uFillTx/>
              <a:latin typeface="Times New Roman" pitchFamily="18" charset="0"/>
              <a:ea typeface="+mj-ea"/>
              <a:cs typeface="Times New Roman" pitchFamily="18" charset="0"/>
            </a:endParaRPr>
          </a:p>
        </p:txBody>
      </p:sp>
      <p:grpSp>
        <p:nvGrpSpPr>
          <p:cNvPr id="7" name="组合 6"/>
          <p:cNvGrpSpPr/>
          <p:nvPr/>
        </p:nvGrpSpPr>
        <p:grpSpPr>
          <a:xfrm>
            <a:off x="1905765" y="1957376"/>
            <a:ext cx="4429156" cy="1828800"/>
            <a:chOff x="0" y="0"/>
            <a:chExt cx="5181600" cy="1828800"/>
          </a:xfrm>
          <a:solidFill>
            <a:schemeClr val="bg2"/>
          </a:solidFill>
          <a:scene3d>
            <a:camera prst="orthographicFront">
              <a:rot lat="0" lon="0" rev="0"/>
            </a:camera>
            <a:lightRig rig="soft" dir="t">
              <a:rot lat="0" lon="0" rev="0"/>
            </a:lightRig>
          </a:scene3d>
        </p:grpSpPr>
        <p:sp>
          <p:nvSpPr>
            <p:cNvPr id="8" name="圆角矩形 7"/>
            <p:cNvSpPr/>
            <p:nvPr/>
          </p:nvSpPr>
          <p:spPr>
            <a:xfrm>
              <a:off x="0" y="0"/>
              <a:ext cx="5181600" cy="1828800"/>
            </a:xfrm>
            <a:prstGeom prst="roundRect">
              <a:avLst>
                <a:gd name="adj" fmla="val 10000"/>
              </a:avLst>
            </a:prstGeom>
            <a:grp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sp>
        <p:sp>
          <p:nvSpPr>
            <p:cNvPr id="9" name="圆角矩形 4"/>
            <p:cNvSpPr/>
            <p:nvPr/>
          </p:nvSpPr>
          <p:spPr>
            <a:xfrm>
              <a:off x="53564" y="53564"/>
              <a:ext cx="5018534" cy="1721672"/>
            </a:xfrm>
            <a:prstGeom prst="rect">
              <a:avLst/>
            </a:prstGeom>
            <a:grpFill/>
            <a:ln>
              <a:noFill/>
            </a:ln>
            <a:effectLst/>
            <a:sp3d/>
          </p:spPr>
          <p:txBody>
            <a:bodyPr spcFirstLastPara="0" vert="horz" wrap="square" lIns="91440" tIns="91440" rIns="91440" bIns="91440" numCol="1" spcCol="1270" anchor="ctr" anchorCtr="0">
              <a:noAutofit/>
            </a:bodyPr>
            <a:lstStyle/>
            <a:p>
              <a:pPr marL="0" marR="0" lvl="0" indent="0" algn="l" defTabSz="1066800" eaLnBrk="1" fontAlgn="auto" latinLnBrk="0" hangingPunct="1">
                <a:lnSpc>
                  <a:spcPct val="15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前苏联于</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1958</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年首次研制成功了较低级的行车自动化系统，</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1962</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年在莫斯科地铁使用。</a:t>
              </a:r>
              <a:endParaRPr kumimoji="0" lang="zh-CN" altLang="en-US" sz="24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pSp>
      <p:grpSp>
        <p:nvGrpSpPr>
          <p:cNvPr id="10" name="组合 9"/>
          <p:cNvGrpSpPr/>
          <p:nvPr/>
        </p:nvGrpSpPr>
        <p:grpSpPr>
          <a:xfrm>
            <a:off x="7406490" y="1885938"/>
            <a:ext cx="4834723" cy="1828800"/>
            <a:chOff x="914399" y="2235200"/>
            <a:chExt cx="5229268" cy="1828800"/>
          </a:xfrm>
          <a:solidFill>
            <a:schemeClr val="accent4">
              <a:lumMod val="60000"/>
              <a:lumOff val="40000"/>
            </a:schemeClr>
          </a:solidFill>
          <a:scene3d>
            <a:camera prst="orthographicFront">
              <a:rot lat="0" lon="0" rev="0"/>
            </a:camera>
            <a:lightRig rig="soft" dir="t">
              <a:rot lat="0" lon="0" rev="0"/>
            </a:lightRig>
          </a:scene3d>
        </p:grpSpPr>
        <p:sp>
          <p:nvSpPr>
            <p:cNvPr id="11" name="圆角矩形 10"/>
            <p:cNvSpPr/>
            <p:nvPr/>
          </p:nvSpPr>
          <p:spPr>
            <a:xfrm>
              <a:off x="914399" y="2235200"/>
              <a:ext cx="5181600" cy="1828800"/>
            </a:xfrm>
            <a:prstGeom prst="roundRect">
              <a:avLst>
                <a:gd name="adj" fmla="val 10000"/>
              </a:avLst>
            </a:prstGeom>
            <a:solidFill>
              <a:schemeClr val="accent1">
                <a:lumMod val="40000"/>
                <a:lumOff val="60000"/>
              </a:schemeClr>
            </a:solid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sp>
        <p:sp>
          <p:nvSpPr>
            <p:cNvPr id="12" name="圆角矩形 6"/>
            <p:cNvSpPr/>
            <p:nvPr/>
          </p:nvSpPr>
          <p:spPr>
            <a:xfrm>
              <a:off x="967962" y="2288764"/>
              <a:ext cx="5175705" cy="1721672"/>
            </a:xfrm>
            <a:prstGeom prst="rect">
              <a:avLst/>
            </a:prstGeom>
            <a:noFill/>
            <a:ln>
              <a:noFill/>
            </a:ln>
            <a:effectLst/>
            <a:sp3d/>
          </p:spPr>
          <p:txBody>
            <a:bodyPr spcFirstLastPara="0" vert="horz" wrap="square" lIns="91440" tIns="91440" rIns="91440" bIns="91440" numCol="1" spcCol="1270" anchor="ctr" anchorCtr="0">
              <a:noAutofit/>
            </a:bodyPr>
            <a:lstStyle/>
            <a:p>
              <a:pPr marL="0" marR="0" lvl="0" indent="0" algn="l" defTabSz="1066800" eaLnBrk="1" fontAlgn="auto" latinLnBrk="0" hangingPunct="1">
                <a:lnSpc>
                  <a:spcPct val="15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美国于</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1960</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年在纽约地铁试运营列车自动驾驶系统</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(ATO)</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a:t>
              </a:r>
              <a:endParaRPr kumimoji="0" lang="zh-CN" altLang="en-US" sz="24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pSp>
      <p:grpSp>
        <p:nvGrpSpPr>
          <p:cNvPr id="16" name="组合 15"/>
          <p:cNvGrpSpPr/>
          <p:nvPr/>
        </p:nvGrpSpPr>
        <p:grpSpPr>
          <a:xfrm>
            <a:off x="6834987" y="5029210"/>
            <a:ext cx="5199474" cy="1828800"/>
            <a:chOff x="53564" y="-7966"/>
            <a:chExt cx="5199474" cy="1828800"/>
          </a:xfrm>
          <a:scene3d>
            <a:camera prst="orthographicFront">
              <a:rot lat="0" lon="0" rev="0"/>
            </a:camera>
            <a:lightRig rig="soft" dir="t">
              <a:rot lat="0" lon="0" rev="0"/>
            </a:lightRig>
          </a:scene3d>
        </p:grpSpPr>
        <p:sp>
          <p:nvSpPr>
            <p:cNvPr id="17" name="圆角矩形 16"/>
            <p:cNvSpPr/>
            <p:nvPr/>
          </p:nvSpPr>
          <p:spPr>
            <a:xfrm>
              <a:off x="71438" y="-7966"/>
              <a:ext cx="5181600" cy="1828800"/>
            </a:xfrm>
            <a:prstGeom prst="roundRect">
              <a:avLst>
                <a:gd name="adj" fmla="val 10000"/>
              </a:avLst>
            </a:prstGeom>
            <a:solidFill>
              <a:schemeClr val="accent4">
                <a:lumMod val="60000"/>
                <a:lumOff val="40000"/>
              </a:schemeClr>
            </a:solidFill>
            <a:ln w="12700" cap="flat" cmpd="sng" algn="ctr">
              <a:solidFill>
                <a:sysClr val="window" lastClr="FFFFFF">
                  <a:hueOff val="0"/>
                  <a:satOff val="0"/>
                  <a:lumOff val="0"/>
                  <a:alphaOff val="0"/>
                </a:sysClr>
              </a:solidFill>
              <a:prstDash val="solid"/>
            </a:ln>
            <a:effectLst/>
            <a:sp3d contourW="44450" prstMaterial="matte">
              <a:bevelT w="63500" h="63500" prst="artDeco"/>
              <a:contourClr>
                <a:srgbClr val="FFFFFF"/>
              </a:contourClr>
            </a:sp3d>
          </p:spPr>
        </p:sp>
        <p:sp>
          <p:nvSpPr>
            <p:cNvPr id="18" name="圆角矩形 4"/>
            <p:cNvSpPr/>
            <p:nvPr/>
          </p:nvSpPr>
          <p:spPr>
            <a:xfrm>
              <a:off x="53564" y="53564"/>
              <a:ext cx="5089972" cy="1721672"/>
            </a:xfrm>
            <a:prstGeom prst="rect">
              <a:avLst/>
            </a:prstGeom>
            <a:noFill/>
            <a:ln>
              <a:noFill/>
            </a:ln>
            <a:effectLst/>
            <a:sp3d/>
          </p:spPr>
          <p:txBody>
            <a:bodyPr spcFirstLastPara="0" vert="horz" wrap="square" lIns="91440" tIns="91440" rIns="91440" bIns="91440" numCol="1" spcCol="1270" anchor="ctr" anchorCtr="0">
              <a:noAutofit/>
            </a:bodyPr>
            <a:lstStyle/>
            <a:p>
              <a:pPr marL="0" marR="0" lvl="0" indent="0" algn="l"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美国于</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1972</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年</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9</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月在旧金山海湾采用城郊快速运输系统</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(BART)</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，两台计算机，一主一备。</a:t>
              </a:r>
              <a:endParaRPr kumimoji="0" lang="zh-CN" altLang="en-US" sz="24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pSp>
      <p:grpSp>
        <p:nvGrpSpPr>
          <p:cNvPr id="19" name="组合 18"/>
          <p:cNvGrpSpPr/>
          <p:nvPr/>
        </p:nvGrpSpPr>
        <p:grpSpPr>
          <a:xfrm rot="16200000">
            <a:off x="6312064" y="2480298"/>
            <a:ext cx="1188720" cy="1000132"/>
            <a:chOff x="3992880" y="1437639"/>
            <a:chExt cx="1188720" cy="1188720"/>
          </a:xfrm>
          <a:scene3d>
            <a:camera prst="orthographicFront">
              <a:rot lat="0" lon="0" rev="0"/>
            </a:camera>
            <a:lightRig rig="soft" dir="t">
              <a:rot lat="0" lon="0" rev="0"/>
            </a:lightRig>
          </a:scene3d>
        </p:grpSpPr>
        <p:sp>
          <p:nvSpPr>
            <p:cNvPr id="20" name="下箭头 19"/>
            <p:cNvSpPr/>
            <p:nvPr/>
          </p:nvSpPr>
          <p:spPr>
            <a:xfrm>
              <a:off x="3992880" y="1437639"/>
              <a:ext cx="1188720" cy="1188720"/>
            </a:xfrm>
            <a:prstGeom prst="downArrow">
              <a:avLst>
                <a:gd name="adj1" fmla="val 55000"/>
                <a:gd name="adj2" fmla="val 45000"/>
              </a:avLst>
            </a:prstGeom>
            <a:solidFill>
              <a:srgbClr val="8064A2">
                <a:tint val="40000"/>
                <a:alpha val="90000"/>
                <a:hueOff val="0"/>
                <a:satOff val="0"/>
                <a:lumOff val="0"/>
                <a:alphaOff val="0"/>
              </a:srgbClr>
            </a:solid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sp>
        <p:sp>
          <p:nvSpPr>
            <p:cNvPr id="21" name="下箭头 8"/>
            <p:cNvSpPr/>
            <p:nvPr/>
          </p:nvSpPr>
          <p:spPr>
            <a:xfrm>
              <a:off x="4260342" y="1437639"/>
              <a:ext cx="653796" cy="894512"/>
            </a:xfrm>
            <a:prstGeom prst="rect">
              <a:avLst/>
            </a:prstGeom>
            <a:noFill/>
            <a:ln>
              <a:noFill/>
            </a:ln>
            <a:effectLst/>
            <a:sp3d/>
          </p:spPr>
          <p:txBody>
            <a:bodyPr spcFirstLastPara="0" vert="horz" wrap="square" lIns="30480" tIns="30480" rIns="30480" bIns="30480" numCol="1" spcCol="1270" anchor="ctr" anchorCtr="0">
              <a:noAutofit/>
            </a:bodyPr>
            <a:lstStyle/>
            <a:p>
              <a:pPr marL="0" marR="0" lvl="0" indent="0" algn="ctr" defTabSz="1066800" eaLnBrk="1" fontAlgn="auto" latinLnBrk="0" hangingPunct="1">
                <a:lnSpc>
                  <a:spcPct val="150000"/>
                </a:lnSpc>
                <a:spcBef>
                  <a:spcPct val="0"/>
                </a:spcBef>
                <a:spcAft>
                  <a:spcPct val="35000"/>
                </a:spcAft>
                <a:buClrTx/>
                <a:buSzTx/>
                <a:buFontTx/>
                <a:buNone/>
                <a:tabLst/>
                <a:defRPr/>
              </a:pPr>
              <a:endParaRPr kumimoji="0" lang="zh-CN" altLang="en-US" sz="2400" b="1" i="0" u="none" strike="noStrike" kern="1200" cap="none" spc="0" normalizeH="0" baseline="0" noProof="0">
                <a:ln>
                  <a:noFill/>
                </a:ln>
                <a:solidFill>
                  <a:sysClr val="windowText" lastClr="000000">
                    <a:hueOff val="0"/>
                    <a:satOff val="0"/>
                    <a:lumOff val="0"/>
                    <a:alphaOff val="0"/>
                  </a:sysClr>
                </a:solidFill>
                <a:effectLst/>
                <a:uLnTx/>
                <a:uFillTx/>
                <a:latin typeface="Times New Roman" pitchFamily="18" charset="0"/>
                <a:ea typeface="+mj-ea"/>
                <a:cs typeface="Times New Roman" pitchFamily="18" charset="0"/>
              </a:endParaRPr>
            </a:p>
          </p:txBody>
        </p:sp>
      </p:grpSp>
      <p:grpSp>
        <p:nvGrpSpPr>
          <p:cNvPr id="22" name="组合 21"/>
          <p:cNvGrpSpPr/>
          <p:nvPr/>
        </p:nvGrpSpPr>
        <p:grpSpPr>
          <a:xfrm>
            <a:off x="548443" y="5029210"/>
            <a:ext cx="5181600" cy="1828800"/>
            <a:chOff x="914399" y="2235200"/>
            <a:chExt cx="5181600" cy="1828800"/>
          </a:xfrm>
          <a:solidFill>
            <a:schemeClr val="bg2">
              <a:lumMod val="90000"/>
            </a:schemeClr>
          </a:solidFill>
          <a:scene3d>
            <a:camera prst="orthographicFront">
              <a:rot lat="0" lon="0" rev="0"/>
            </a:camera>
            <a:lightRig rig="soft" dir="t">
              <a:rot lat="0" lon="0" rev="0"/>
            </a:lightRig>
          </a:scene3d>
        </p:grpSpPr>
        <p:sp>
          <p:nvSpPr>
            <p:cNvPr id="23" name="圆角矩形 22"/>
            <p:cNvSpPr/>
            <p:nvPr/>
          </p:nvSpPr>
          <p:spPr>
            <a:xfrm>
              <a:off x="914399" y="2235200"/>
              <a:ext cx="5181600" cy="1828800"/>
            </a:xfrm>
            <a:prstGeom prst="roundRect">
              <a:avLst>
                <a:gd name="adj" fmla="val 10000"/>
              </a:avLst>
            </a:prstGeom>
            <a:solidFill>
              <a:schemeClr val="accent3">
                <a:lumMod val="40000"/>
                <a:lumOff val="60000"/>
              </a:schemeClr>
            </a:solidFill>
            <a:ln w="12700" cap="flat" cmpd="sng" algn="ctr">
              <a:solidFill>
                <a:schemeClr val="accent3">
                  <a:lumMod val="60000"/>
                  <a:lumOff val="40000"/>
                </a:schemeClr>
              </a:solidFill>
              <a:prstDash val="solid"/>
            </a:ln>
            <a:effectLst/>
            <a:sp3d contourW="44450" prstMaterial="matte">
              <a:bevelT w="63500" h="63500" prst="artDeco"/>
              <a:contourClr>
                <a:srgbClr val="FFFFFF"/>
              </a:contourClr>
            </a:sp3d>
          </p:spPr>
        </p:sp>
        <p:sp>
          <p:nvSpPr>
            <p:cNvPr id="24" name="圆角矩形 6"/>
            <p:cNvSpPr/>
            <p:nvPr/>
          </p:nvSpPr>
          <p:spPr>
            <a:xfrm>
              <a:off x="967962" y="2288764"/>
              <a:ext cx="4961391" cy="1721672"/>
            </a:xfrm>
            <a:prstGeom prst="rect">
              <a:avLst/>
            </a:prstGeom>
            <a:solidFill>
              <a:schemeClr val="accent3">
                <a:lumMod val="40000"/>
                <a:lumOff val="60000"/>
              </a:schemeClr>
            </a:solidFill>
            <a:ln>
              <a:noFill/>
            </a:ln>
            <a:effectLst/>
            <a:sp3d/>
          </p:spPr>
          <p:txBody>
            <a:bodyPr spcFirstLastPara="0" vert="horz" wrap="square" lIns="91440" tIns="91440" rIns="91440" bIns="91440" numCol="1" spcCol="1270" anchor="ctr" anchorCtr="0">
              <a:noAutofit/>
            </a:bodyPr>
            <a:lstStyle/>
            <a:p>
              <a:pPr marL="0" marR="0" lvl="0" indent="0" algn="l"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英国在</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1971</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年</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7</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月</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23</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日将</a:t>
              </a:r>
              <a:r>
                <a:rPr kumimoji="0" lang="en-US" sz="2400" b="1" i="0" u="none" strike="noStrike" kern="1200" cap="none" spc="0" normalizeH="0" baseline="0" noProof="0" dirty="0" err="1" smtClean="0">
                  <a:ln>
                    <a:noFill/>
                  </a:ln>
                  <a:effectLst/>
                  <a:uLnTx/>
                  <a:uFillTx/>
                  <a:latin typeface="Times New Roman" pitchFamily="18" charset="0"/>
                  <a:ea typeface="+mj-ea"/>
                  <a:cs typeface="Times New Roman" pitchFamily="18" charset="0"/>
                </a:rPr>
                <a:t>victoria</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线实行自动化，全线长为</a:t>
              </a:r>
              <a:r>
                <a:rPr kumimoji="0" 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22.4 km</a:t>
              </a:r>
              <a:r>
                <a:rPr kumimoji="0" lang="zh-CN" altLang="en-US" sz="2400" b="1" i="0" u="none" strike="noStrike" kern="1200" cap="none" spc="0" normalizeH="0" baseline="0" noProof="0" dirty="0" smtClean="0">
                  <a:ln>
                    <a:noFill/>
                  </a:ln>
                  <a:effectLst/>
                  <a:uLnTx/>
                  <a:uFillTx/>
                  <a:latin typeface="Times New Roman" pitchFamily="18" charset="0"/>
                  <a:ea typeface="+mj-ea"/>
                  <a:cs typeface="Times New Roman" pitchFamily="18" charset="0"/>
                </a:rPr>
                <a:t>。</a:t>
              </a:r>
              <a:endParaRPr kumimoji="0" lang="zh-CN" altLang="en-US" sz="24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pSp>
      <p:grpSp>
        <p:nvGrpSpPr>
          <p:cNvPr id="25" name="组合 24"/>
          <p:cNvGrpSpPr/>
          <p:nvPr/>
        </p:nvGrpSpPr>
        <p:grpSpPr>
          <a:xfrm>
            <a:off x="9049565" y="3814764"/>
            <a:ext cx="1188720" cy="1188720"/>
            <a:chOff x="3992880" y="1437639"/>
            <a:chExt cx="1188720" cy="1188720"/>
          </a:xfrm>
          <a:scene3d>
            <a:camera prst="orthographicFront">
              <a:rot lat="0" lon="0" rev="0"/>
            </a:camera>
            <a:lightRig rig="soft" dir="t">
              <a:rot lat="0" lon="0" rev="0"/>
            </a:lightRig>
          </a:scene3d>
        </p:grpSpPr>
        <p:sp>
          <p:nvSpPr>
            <p:cNvPr id="26" name="下箭头 25"/>
            <p:cNvSpPr/>
            <p:nvPr/>
          </p:nvSpPr>
          <p:spPr>
            <a:xfrm>
              <a:off x="3992880" y="1437639"/>
              <a:ext cx="1188720" cy="1188720"/>
            </a:xfrm>
            <a:prstGeom prst="downArrow">
              <a:avLst>
                <a:gd name="adj1" fmla="val 55000"/>
                <a:gd name="adj2" fmla="val 45000"/>
              </a:avLst>
            </a:prstGeom>
            <a:solidFill>
              <a:srgbClr val="4BACC6">
                <a:tint val="40000"/>
                <a:alpha val="90000"/>
                <a:hueOff val="0"/>
                <a:satOff val="0"/>
                <a:lumOff val="0"/>
                <a:alphaOff val="0"/>
              </a:srgbClr>
            </a:solidFill>
            <a:ln w="12700" cap="flat" cmpd="sng" algn="ctr">
              <a:solidFill>
                <a:srgbClr val="4BACC6">
                  <a:tint val="40000"/>
                  <a:alpha val="90000"/>
                  <a:hueOff val="0"/>
                  <a:satOff val="0"/>
                  <a:lumOff val="0"/>
                  <a:alphaOff val="0"/>
                </a:srgbClr>
              </a:solidFill>
              <a:prstDash val="solid"/>
            </a:ln>
            <a:effectLst/>
            <a:sp3d contourW="44450" prstMaterial="matte">
              <a:bevelT w="63500" h="63500" prst="artDeco"/>
              <a:contourClr>
                <a:srgbClr val="FFFFFF"/>
              </a:contourClr>
            </a:sp3d>
          </p:spPr>
        </p:sp>
        <p:sp>
          <p:nvSpPr>
            <p:cNvPr id="27" name="下箭头 8"/>
            <p:cNvSpPr/>
            <p:nvPr/>
          </p:nvSpPr>
          <p:spPr>
            <a:xfrm>
              <a:off x="4260342" y="1437639"/>
              <a:ext cx="653796" cy="894512"/>
            </a:xfrm>
            <a:prstGeom prst="rect">
              <a:avLst/>
            </a:prstGeom>
            <a:noFill/>
            <a:ln>
              <a:noFill/>
            </a:ln>
            <a:effectLst/>
            <a:sp3d/>
          </p:spPr>
          <p:txBody>
            <a:bodyPr spcFirstLastPara="0" vert="horz" wrap="square" lIns="30480" tIns="30480" rIns="30480" bIns="3048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endParaRPr kumimoji="0" lang="zh-CN" altLang="en-US" sz="2400" b="1" i="0" u="none" strike="noStrike" kern="1200" cap="none" spc="0" normalizeH="0" baseline="0" noProof="0">
                <a:ln>
                  <a:noFill/>
                </a:ln>
                <a:solidFill>
                  <a:sysClr val="windowText" lastClr="000000">
                    <a:hueOff val="0"/>
                    <a:satOff val="0"/>
                    <a:lumOff val="0"/>
                    <a:alphaOff val="0"/>
                  </a:sysClr>
                </a:solidFill>
                <a:effectLst/>
                <a:uLnTx/>
                <a:uFillTx/>
                <a:latin typeface="Times New Roman" pitchFamily="18" charset="0"/>
                <a:ea typeface="+mj-ea"/>
                <a:cs typeface="Times New Roman" pitchFamily="18" charset="0"/>
              </a:endParaRPr>
            </a:p>
          </p:txBody>
        </p:sp>
      </p:grpSp>
      <p:grpSp>
        <p:nvGrpSpPr>
          <p:cNvPr id="28" name="组合 27"/>
          <p:cNvGrpSpPr/>
          <p:nvPr/>
        </p:nvGrpSpPr>
        <p:grpSpPr>
          <a:xfrm rot="5400000">
            <a:off x="5669123" y="5337818"/>
            <a:ext cx="1188720" cy="1000132"/>
            <a:chOff x="3992880" y="1437639"/>
            <a:chExt cx="1188720" cy="1188720"/>
          </a:xfrm>
          <a:scene3d>
            <a:camera prst="orthographicFront">
              <a:rot lat="0" lon="0" rev="0"/>
            </a:camera>
            <a:lightRig rig="soft" dir="t">
              <a:rot lat="0" lon="0" rev="0"/>
            </a:lightRig>
          </a:scene3d>
        </p:grpSpPr>
        <p:sp>
          <p:nvSpPr>
            <p:cNvPr id="29" name="下箭头 28"/>
            <p:cNvSpPr/>
            <p:nvPr/>
          </p:nvSpPr>
          <p:spPr>
            <a:xfrm>
              <a:off x="3992880" y="1437639"/>
              <a:ext cx="1188720" cy="1188720"/>
            </a:xfrm>
            <a:prstGeom prst="downArrow">
              <a:avLst>
                <a:gd name="adj1" fmla="val 55000"/>
                <a:gd name="adj2" fmla="val 45000"/>
              </a:avLst>
            </a:prstGeom>
            <a:solidFill>
              <a:srgbClr val="4BACC6">
                <a:tint val="40000"/>
                <a:alpha val="90000"/>
                <a:hueOff val="0"/>
                <a:satOff val="0"/>
                <a:lumOff val="0"/>
                <a:alphaOff val="0"/>
              </a:srgbClr>
            </a:solidFill>
            <a:ln w="12700" cap="flat" cmpd="sng" algn="ctr">
              <a:solidFill>
                <a:srgbClr val="4BACC6">
                  <a:tint val="40000"/>
                  <a:alpha val="90000"/>
                  <a:hueOff val="0"/>
                  <a:satOff val="0"/>
                  <a:lumOff val="0"/>
                  <a:alphaOff val="0"/>
                </a:srgbClr>
              </a:solidFill>
              <a:prstDash val="solid"/>
            </a:ln>
            <a:effectLst/>
            <a:sp3d contourW="44450" prstMaterial="matte">
              <a:bevelT w="63500" h="63500" prst="artDeco"/>
              <a:contourClr>
                <a:srgbClr val="FFFFFF"/>
              </a:contourClr>
            </a:sp3d>
          </p:spPr>
        </p:sp>
        <p:sp>
          <p:nvSpPr>
            <p:cNvPr id="30" name="下箭头 8"/>
            <p:cNvSpPr/>
            <p:nvPr/>
          </p:nvSpPr>
          <p:spPr>
            <a:xfrm>
              <a:off x="4260342" y="1437639"/>
              <a:ext cx="653796" cy="894512"/>
            </a:xfrm>
            <a:prstGeom prst="rect">
              <a:avLst/>
            </a:prstGeom>
            <a:noFill/>
            <a:ln>
              <a:noFill/>
            </a:ln>
            <a:effectLst/>
            <a:sp3d/>
          </p:spPr>
          <p:txBody>
            <a:bodyPr spcFirstLastPara="0" vert="horz" wrap="square" lIns="30480" tIns="30480" rIns="30480" bIns="3048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endParaRPr kumimoji="0" lang="zh-CN" altLang="en-US" sz="2400" b="1" i="0" u="none" strike="noStrike" kern="1200" cap="none" spc="0" normalizeH="0" baseline="0" noProof="0">
                <a:ln>
                  <a:noFill/>
                </a:ln>
                <a:solidFill>
                  <a:sysClr val="windowText" lastClr="000000">
                    <a:hueOff val="0"/>
                    <a:satOff val="0"/>
                    <a:lumOff val="0"/>
                    <a:alphaOff val="0"/>
                  </a:sysClr>
                </a:solidFill>
                <a:effectLst/>
                <a:uLnTx/>
                <a:uFillTx/>
                <a:latin typeface="Times New Roman" pitchFamily="18" charset="0"/>
                <a:ea typeface="+mj-ea"/>
                <a:cs typeface="Times New Roman" pitchFamily="18" charset="0"/>
              </a:endParaRPr>
            </a:p>
          </p:txBody>
        </p:sp>
      </p:grpSp>
      <p:grpSp>
        <p:nvGrpSpPr>
          <p:cNvPr id="4" name="组合 3"/>
          <p:cNvGrpSpPr/>
          <p:nvPr/>
        </p:nvGrpSpPr>
        <p:grpSpPr>
          <a:xfrm>
            <a:off x="262690" y="1671624"/>
            <a:ext cx="2000264" cy="714380"/>
            <a:chOff x="1071538" y="4643446"/>
            <a:chExt cx="2000264" cy="714380"/>
          </a:xfrm>
          <a:scene3d>
            <a:camera prst="orthographicFront">
              <a:rot lat="0" lon="0" rev="0"/>
            </a:camera>
            <a:lightRig rig="soft" dir="t">
              <a:rot lat="0" lon="0" rev="0"/>
            </a:lightRig>
          </a:scene3d>
        </p:grpSpPr>
        <p:sp>
          <p:nvSpPr>
            <p:cNvPr id="5" name="五边形 4"/>
            <p:cNvSpPr/>
            <p:nvPr/>
          </p:nvSpPr>
          <p:spPr>
            <a:xfrm>
              <a:off x="1071538" y="4643446"/>
              <a:ext cx="2000264" cy="714380"/>
            </a:xfrm>
            <a:prstGeom prst="homePlate">
              <a:avLst>
                <a:gd name="adj" fmla="val 31714"/>
              </a:avLst>
            </a:prstGeom>
            <a:solidFill>
              <a:schemeClr val="bg1"/>
            </a:solid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endParaRPr>
            </a:p>
          </p:txBody>
        </p:sp>
        <p:sp>
          <p:nvSpPr>
            <p:cNvPr id="6" name="TextBox 5"/>
            <p:cNvSpPr txBox="1"/>
            <p:nvPr/>
          </p:nvSpPr>
          <p:spPr>
            <a:xfrm>
              <a:off x="1142976" y="4786322"/>
              <a:ext cx="1653017"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1.</a:t>
              </a:r>
              <a:r>
                <a:rPr kumimoji="0" lang="zh-CN" altLang="en-US"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国外发展</a:t>
              </a:r>
              <a:endParaRPr kumimoji="0" lang="zh-CN" altLang="en-US" sz="2400" b="1" i="0" u="none" strike="noStrike" kern="0" cap="none" spc="0" normalizeH="0" baseline="0" noProof="0" dirty="0">
                <a:ln>
                  <a:noFill/>
                </a:ln>
                <a:solidFill>
                  <a:srgbClr val="0303EB"/>
                </a:solidFill>
                <a:effectLst/>
                <a:uLnTx/>
                <a:uFillTx/>
                <a:latin typeface="Times New Roman" pitchFamily="18" charset="0"/>
                <a:ea typeface="+mj-ea"/>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八、</a:t>
            </a:r>
            <a:r>
              <a:rPr lang="zh-CN" altLang="en-US" dirty="0" smtClean="0"/>
              <a:t>点式</a:t>
            </a:r>
            <a:r>
              <a:rPr lang="en-US" altLang="zh-CN" dirty="0" smtClean="0"/>
              <a:t>ATC</a:t>
            </a:r>
            <a:r>
              <a:rPr lang="zh-CN" altLang="en-US" dirty="0" smtClean="0"/>
              <a:t>系统</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点式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系统的基本结构</a:t>
            </a:r>
          </a:p>
        </p:txBody>
      </p:sp>
      <p:sp>
        <p:nvSpPr>
          <p:cNvPr id="4" name="Rectangle 1"/>
          <p:cNvSpPr>
            <a:spLocks noChangeArrowheads="1"/>
          </p:cNvSpPr>
          <p:nvPr/>
        </p:nvSpPr>
        <p:spPr bwMode="auto">
          <a:xfrm>
            <a:off x="573769" y="1752775"/>
            <a:ext cx="10998042" cy="1004727"/>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点式</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系统的基本结构，由</a:t>
            </a:r>
            <a:r>
              <a:rPr lang="zh-CN" altLang="en-US" sz="2900" b="1" kern="0" dirty="0" smtClean="0">
                <a:solidFill>
                  <a:srgbClr val="FF0000"/>
                </a:solidFill>
                <a:latin typeface="Times New Roman" pitchFamily="18" charset="0"/>
                <a:ea typeface="宋体" pitchFamily="2" charset="-122"/>
                <a:cs typeface="Times New Roman" pitchFamily="18" charset="0"/>
              </a:rPr>
              <a:t>车载设备</a:t>
            </a:r>
            <a:r>
              <a:rPr lang="zh-CN" altLang="en-US" sz="2900" b="1" kern="0" dirty="0" smtClean="0">
                <a:solidFill>
                  <a:srgbClr val="333399"/>
                </a:solidFill>
                <a:latin typeface="Times New Roman" pitchFamily="18" charset="0"/>
                <a:ea typeface="宋体" pitchFamily="2" charset="-122"/>
                <a:cs typeface="Times New Roman" pitchFamily="18" charset="0"/>
              </a:rPr>
              <a:t>和</a:t>
            </a:r>
            <a:r>
              <a:rPr lang="zh-CN" altLang="en-US" sz="2900" b="1" kern="0" dirty="0" smtClean="0">
                <a:solidFill>
                  <a:srgbClr val="00B050"/>
                </a:solidFill>
                <a:latin typeface="Times New Roman" pitchFamily="18" charset="0"/>
                <a:ea typeface="宋体" pitchFamily="2" charset="-122"/>
                <a:cs typeface="Times New Roman" pitchFamily="18" charset="0"/>
              </a:rPr>
              <a:t>地面设备</a:t>
            </a:r>
            <a:r>
              <a:rPr lang="zh-CN" altLang="en-US" sz="2900" b="1" kern="0" dirty="0" smtClean="0">
                <a:solidFill>
                  <a:srgbClr val="333399"/>
                </a:solidFill>
                <a:latin typeface="Times New Roman" pitchFamily="18" charset="0"/>
                <a:ea typeface="宋体" pitchFamily="2" charset="-122"/>
                <a:cs typeface="Times New Roman" pitchFamily="18" charset="0"/>
              </a:rPr>
              <a:t>组成，主要是地面应答器、轨旁电子单元（</a:t>
            </a:r>
            <a:r>
              <a:rPr lang="en-US" altLang="zh-CN" sz="2900" b="1" kern="0" dirty="0" smtClean="0">
                <a:solidFill>
                  <a:srgbClr val="333399"/>
                </a:solidFill>
                <a:latin typeface="Times New Roman" pitchFamily="18" charset="0"/>
                <a:ea typeface="宋体" pitchFamily="2" charset="-122"/>
                <a:cs typeface="Times New Roman" pitchFamily="18" charset="0"/>
              </a:rPr>
              <a:t>LEU</a:t>
            </a:r>
            <a:r>
              <a:rPr lang="zh-CN" altLang="en-US" sz="2900" b="1" kern="0" dirty="0" smtClean="0">
                <a:solidFill>
                  <a:srgbClr val="333399"/>
                </a:solidFill>
                <a:latin typeface="Times New Roman" pitchFamily="18" charset="0"/>
                <a:ea typeface="宋体" pitchFamily="2" charset="-122"/>
                <a:cs typeface="Times New Roman" pitchFamily="18" charset="0"/>
              </a:rPr>
              <a:t>）以及车载设备。</a:t>
            </a:r>
          </a:p>
        </p:txBody>
      </p:sp>
      <p:pic>
        <p:nvPicPr>
          <p:cNvPr id="462850" name="图片 1"/>
          <p:cNvPicPr>
            <a:picLocks noChangeAspect="1" noChangeArrowheads="1"/>
          </p:cNvPicPr>
          <p:nvPr/>
        </p:nvPicPr>
        <p:blipFill>
          <a:blip r:embed="rId2">
            <a:lum bright="-20000" contrast="60000"/>
          </a:blip>
          <a:srcRect/>
          <a:stretch>
            <a:fillRect/>
          </a:stretch>
        </p:blipFill>
        <p:spPr bwMode="auto">
          <a:xfrm rot="60000">
            <a:off x="2685196" y="2819868"/>
            <a:ext cx="6546638" cy="3678627"/>
          </a:xfrm>
          <a:prstGeom prst="rect">
            <a:avLst/>
          </a:prstGeom>
          <a:noFill/>
          <a:ln w="9525">
            <a:noFill/>
            <a:miter lim="800000"/>
            <a:headEnd/>
            <a:tailEnd/>
          </a:ln>
        </p:spPr>
      </p:pic>
      <p:sp>
        <p:nvSpPr>
          <p:cNvPr id="6" name="矩形 5"/>
          <p:cNvSpPr/>
          <p:nvPr/>
        </p:nvSpPr>
        <p:spPr>
          <a:xfrm>
            <a:off x="2773376" y="4800608"/>
            <a:ext cx="6407555" cy="1725228"/>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7" name="矩形 6"/>
          <p:cNvSpPr/>
          <p:nvPr/>
        </p:nvSpPr>
        <p:spPr>
          <a:xfrm>
            <a:off x="2677741" y="3525440"/>
            <a:ext cx="6598825" cy="1190158"/>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628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八、</a:t>
            </a:r>
            <a:r>
              <a:rPr lang="zh-CN" altLang="en-US" dirty="0" smtClean="0"/>
              <a:t>点式</a:t>
            </a:r>
            <a:r>
              <a:rPr lang="en-US" altLang="zh-CN" dirty="0" smtClean="0"/>
              <a:t>ATC</a:t>
            </a:r>
            <a:r>
              <a:rPr lang="zh-CN" altLang="en-US" dirty="0" smtClean="0"/>
              <a:t>系统</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点式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系统的基本结构</a:t>
            </a:r>
          </a:p>
        </p:txBody>
      </p:sp>
      <p:sp>
        <p:nvSpPr>
          <p:cNvPr id="4" name="TextBox 3"/>
          <p:cNvSpPr txBox="1"/>
          <p:nvPr/>
        </p:nvSpPr>
        <p:spPr>
          <a:xfrm>
            <a:off x="573768" y="1650193"/>
            <a:ext cx="11093677" cy="558451"/>
          </a:xfrm>
          <a:prstGeom prst="rect">
            <a:avLst/>
          </a:prstGeom>
          <a:noFill/>
        </p:spPr>
        <p:txBody>
          <a:bodyPr wrap="square" lIns="111090" tIns="55545" rIns="111090" bIns="55545" rtlCol="0">
            <a:spAutoFit/>
          </a:bodyPr>
          <a:lstStyle/>
          <a:p>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）地面应答器</a:t>
            </a:r>
          </a:p>
        </p:txBody>
      </p:sp>
      <p:sp>
        <p:nvSpPr>
          <p:cNvPr id="5" name="Rectangle 1"/>
          <p:cNvSpPr>
            <a:spLocks noChangeArrowheads="1"/>
          </p:cNvSpPr>
          <p:nvPr/>
        </p:nvSpPr>
        <p:spPr bwMode="auto">
          <a:xfrm>
            <a:off x="573769" y="2052815"/>
            <a:ext cx="10998042" cy="1004727"/>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通常设置在信号机旁或者设置在一段需要降速的缓行区间的始、终端。</a:t>
            </a:r>
          </a:p>
        </p:txBody>
      </p:sp>
      <p:pic>
        <p:nvPicPr>
          <p:cNvPr id="6" name="图片 5"/>
          <p:cNvPicPr/>
          <p:nvPr/>
        </p:nvPicPr>
        <p:blipFill>
          <a:blip r:embed="rId2">
            <a:lum bright="-10000" contrast="40000"/>
          </a:blip>
          <a:srcRect/>
          <a:stretch>
            <a:fillRect/>
          </a:stretch>
        </p:blipFill>
        <p:spPr bwMode="auto">
          <a:xfrm>
            <a:off x="2655211" y="3000379"/>
            <a:ext cx="6908261" cy="3600467"/>
          </a:xfrm>
          <a:prstGeom prst="rect">
            <a:avLst/>
          </a:prstGeom>
          <a:noFill/>
          <a:ln w="9525">
            <a:noFill/>
            <a:miter lim="800000"/>
            <a:headEnd/>
            <a:tailEnd/>
          </a:ln>
        </p:spPr>
      </p:pic>
      <p:cxnSp>
        <p:nvCxnSpPr>
          <p:cNvPr id="8" name="直接箭头连接符 7"/>
          <p:cNvCxnSpPr/>
          <p:nvPr/>
        </p:nvCxnSpPr>
        <p:spPr>
          <a:xfrm rot="5400000">
            <a:off x="4901721" y="4612854"/>
            <a:ext cx="525069" cy="212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rot="5400000" flipH="1" flipV="1">
            <a:off x="5858072" y="4612021"/>
            <a:ext cx="525069" cy="2126"/>
          </a:xfrm>
          <a:prstGeom prst="straightConnector1">
            <a:avLst/>
          </a:prstGeom>
          <a:ln w="28575">
            <a:solidFill>
              <a:srgbClr val="00B05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rot="5400000" flipH="1" flipV="1">
            <a:off x="4042067" y="4612021"/>
            <a:ext cx="525069" cy="2126"/>
          </a:xfrm>
          <a:prstGeom prst="straightConnector1">
            <a:avLst/>
          </a:prstGeom>
          <a:ln w="28575">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rot="16200000" flipV="1">
            <a:off x="3868103" y="3823990"/>
            <a:ext cx="310874" cy="13813"/>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6200000" flipV="1">
            <a:off x="6163346" y="3748980"/>
            <a:ext cx="310874" cy="13813"/>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八、</a:t>
            </a:r>
            <a:r>
              <a:rPr lang="zh-CN" altLang="en-US" dirty="0" smtClean="0"/>
              <a:t>点式</a:t>
            </a:r>
            <a:r>
              <a:rPr lang="en-US" altLang="zh-CN" dirty="0" smtClean="0"/>
              <a:t>ATC</a:t>
            </a:r>
            <a:r>
              <a:rPr lang="zh-CN" altLang="en-US" dirty="0" smtClean="0"/>
              <a:t>系统</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点式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系统的基本结构</a:t>
            </a:r>
          </a:p>
        </p:txBody>
      </p:sp>
      <p:sp>
        <p:nvSpPr>
          <p:cNvPr id="4" name="TextBox 3"/>
          <p:cNvSpPr txBox="1"/>
          <p:nvPr/>
        </p:nvSpPr>
        <p:spPr>
          <a:xfrm>
            <a:off x="573768" y="1650193"/>
            <a:ext cx="11093677" cy="558451"/>
          </a:xfrm>
          <a:prstGeom prst="rect">
            <a:avLst/>
          </a:prstGeom>
          <a:noFill/>
        </p:spPr>
        <p:txBody>
          <a:bodyPr wrap="square" lIns="111090" tIns="55545" rIns="111090" bIns="55545" rtlCol="0">
            <a:spAutoFit/>
          </a:bodyPr>
          <a:lstStyle/>
          <a:p>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）轨旁电子单元</a:t>
            </a:r>
            <a:r>
              <a:rPr lang="en-US" altLang="zh-CN" sz="2900" b="1" dirty="0" smtClean="0">
                <a:solidFill>
                  <a:srgbClr val="333399"/>
                </a:solidFill>
                <a:latin typeface="Times New Roman" pitchFamily="18" charset="0"/>
                <a:ea typeface="+mj-ea"/>
                <a:cs typeface="Times New Roman" pitchFamily="18" charset="0"/>
              </a:rPr>
              <a:t>LEU</a:t>
            </a:r>
            <a:endParaRPr lang="zh-CN" altLang="en-US" sz="2900" b="1" dirty="0" smtClean="0">
              <a:solidFill>
                <a:srgbClr val="333399"/>
              </a:solidFill>
              <a:latin typeface="Times New Roman" pitchFamily="18" charset="0"/>
              <a:ea typeface="+mj-ea"/>
              <a:cs typeface="Times New Roman" pitchFamily="18" charset="0"/>
            </a:endParaRPr>
          </a:p>
        </p:txBody>
      </p:sp>
      <p:sp>
        <p:nvSpPr>
          <p:cNvPr id="5" name="Rectangle 1"/>
          <p:cNvSpPr>
            <a:spLocks noChangeArrowheads="1"/>
          </p:cNvSpPr>
          <p:nvPr/>
        </p:nvSpPr>
        <p:spPr bwMode="auto">
          <a:xfrm>
            <a:off x="573769" y="2052815"/>
            <a:ext cx="1099804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en-US" altLang="zh-CN" sz="2900" b="1" kern="0" dirty="0" smtClean="0">
                <a:solidFill>
                  <a:srgbClr val="333399"/>
                </a:solidFill>
                <a:latin typeface="Times New Roman" pitchFamily="18" charset="0"/>
                <a:ea typeface="宋体" pitchFamily="2" charset="-122"/>
                <a:cs typeface="Times New Roman" pitchFamily="18" charset="0"/>
              </a:rPr>
              <a:t>        LEU</a:t>
            </a:r>
            <a:r>
              <a:rPr lang="zh-CN" altLang="en-US" sz="2900" b="1" kern="0" dirty="0" smtClean="0">
                <a:solidFill>
                  <a:srgbClr val="333399"/>
                </a:solidFill>
                <a:latin typeface="Times New Roman" pitchFamily="18" charset="0"/>
                <a:ea typeface="宋体" pitchFamily="2" charset="-122"/>
                <a:cs typeface="Times New Roman" pitchFamily="18" charset="0"/>
              </a:rPr>
              <a:t>是地面应答器与信号机之间的电子接口设备，其任务是将不同的信号显示转换为约定的数码形式。</a:t>
            </a:r>
            <a:r>
              <a:rPr lang="en-US" altLang="zh-CN" sz="2900" b="1" kern="0" dirty="0" smtClean="0">
                <a:solidFill>
                  <a:srgbClr val="333399"/>
                </a:solidFill>
                <a:latin typeface="Times New Roman" pitchFamily="18" charset="0"/>
                <a:ea typeface="宋体" pitchFamily="2" charset="-122"/>
                <a:cs typeface="Times New Roman" pitchFamily="18" charset="0"/>
              </a:rPr>
              <a:t>LEU</a:t>
            </a:r>
            <a:r>
              <a:rPr lang="zh-CN" altLang="en-US" sz="2900" b="1" kern="0" dirty="0" smtClean="0">
                <a:solidFill>
                  <a:srgbClr val="333399"/>
                </a:solidFill>
                <a:latin typeface="Times New Roman" pitchFamily="18" charset="0"/>
                <a:ea typeface="宋体" pitchFamily="2" charset="-122"/>
                <a:cs typeface="Times New Roman" pitchFamily="18" charset="0"/>
              </a:rPr>
              <a:t>是一块电子印制板，可根据不同类型的输入电流输出不同的数码。</a:t>
            </a:r>
          </a:p>
        </p:txBody>
      </p:sp>
      <p:sp>
        <p:nvSpPr>
          <p:cNvPr id="6" name="TextBox 5"/>
          <p:cNvSpPr txBox="1"/>
          <p:nvPr/>
        </p:nvSpPr>
        <p:spPr>
          <a:xfrm>
            <a:off x="573768" y="3300411"/>
            <a:ext cx="11093677" cy="558451"/>
          </a:xfrm>
          <a:prstGeom prst="rect">
            <a:avLst/>
          </a:prstGeom>
          <a:noFill/>
        </p:spPr>
        <p:txBody>
          <a:bodyPr wrap="square" lIns="111090" tIns="55545" rIns="111090" bIns="55545" rtlCol="0">
            <a:spAutoFit/>
          </a:bodyPr>
          <a:lstStyle/>
          <a:p>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3</a:t>
            </a:r>
            <a:r>
              <a:rPr lang="zh-CN" altLang="en-US" sz="2900" b="1" dirty="0" smtClean="0">
                <a:solidFill>
                  <a:srgbClr val="333399"/>
                </a:solidFill>
                <a:latin typeface="Times New Roman" pitchFamily="18" charset="0"/>
                <a:ea typeface="+mj-ea"/>
                <a:cs typeface="Times New Roman" pitchFamily="18" charset="0"/>
              </a:rPr>
              <a:t>）车载设备</a:t>
            </a:r>
          </a:p>
        </p:txBody>
      </p:sp>
      <p:pic>
        <p:nvPicPr>
          <p:cNvPr id="7" name="图片 6"/>
          <p:cNvPicPr/>
          <p:nvPr/>
        </p:nvPicPr>
        <p:blipFill>
          <a:blip r:embed="rId2">
            <a:lum bright="-10000" contrast="40000"/>
          </a:blip>
          <a:srcRect/>
          <a:stretch>
            <a:fillRect/>
          </a:stretch>
        </p:blipFill>
        <p:spPr bwMode="auto">
          <a:xfrm>
            <a:off x="573768" y="3825480"/>
            <a:ext cx="6503190" cy="2775366"/>
          </a:xfrm>
          <a:prstGeom prst="rect">
            <a:avLst/>
          </a:prstGeom>
          <a:noFill/>
          <a:ln w="9525">
            <a:noFill/>
            <a:miter lim="800000"/>
            <a:headEnd/>
            <a:tailEnd/>
          </a:ln>
        </p:spPr>
      </p:pic>
      <p:sp>
        <p:nvSpPr>
          <p:cNvPr id="8" name="Rectangle 1"/>
          <p:cNvSpPr>
            <a:spLocks noChangeArrowheads="1"/>
          </p:cNvSpPr>
          <p:nvPr/>
        </p:nvSpPr>
        <p:spPr bwMode="auto">
          <a:xfrm>
            <a:off x="6981324" y="4264865"/>
            <a:ext cx="4698873" cy="1897279"/>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车载设备由车载应答器、测速传感器、中央处理单元、驾驶台上的显示、操作与记录装置等部分组成。</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八、</a:t>
            </a:r>
            <a:r>
              <a:rPr lang="zh-CN" altLang="en-US" dirty="0" smtClean="0"/>
              <a:t>点式</a:t>
            </a:r>
            <a:r>
              <a:rPr lang="en-US" altLang="zh-CN" dirty="0" smtClean="0"/>
              <a:t>ATC</a:t>
            </a:r>
            <a:r>
              <a:rPr lang="zh-CN" altLang="en-US" dirty="0" smtClean="0"/>
              <a:t>系统</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点式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系统的基本结构</a:t>
            </a:r>
          </a:p>
        </p:txBody>
      </p:sp>
      <p:sp>
        <p:nvSpPr>
          <p:cNvPr id="4" name="TextBox 3"/>
          <p:cNvSpPr txBox="1"/>
          <p:nvPr/>
        </p:nvSpPr>
        <p:spPr>
          <a:xfrm>
            <a:off x="573768" y="1650193"/>
            <a:ext cx="11093677" cy="558451"/>
          </a:xfrm>
          <a:prstGeom prst="rect">
            <a:avLst/>
          </a:prstGeom>
          <a:noFill/>
        </p:spPr>
        <p:txBody>
          <a:bodyPr wrap="square" lIns="111090" tIns="55545" rIns="111090" bIns="55545" rtlCol="0">
            <a:spAutoFit/>
          </a:bodyPr>
          <a:lstStyle/>
          <a:p>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3</a:t>
            </a:r>
            <a:r>
              <a:rPr lang="zh-CN" altLang="en-US" sz="2900" b="1" dirty="0" smtClean="0">
                <a:solidFill>
                  <a:srgbClr val="333399"/>
                </a:solidFill>
                <a:latin typeface="Times New Roman" pitchFamily="18" charset="0"/>
                <a:ea typeface="+mj-ea"/>
                <a:cs typeface="Times New Roman" pitchFamily="18" charset="0"/>
              </a:rPr>
              <a:t>）车载设备</a:t>
            </a:r>
          </a:p>
        </p:txBody>
      </p:sp>
      <p:pic>
        <p:nvPicPr>
          <p:cNvPr id="5" name="图片 4"/>
          <p:cNvPicPr/>
          <p:nvPr/>
        </p:nvPicPr>
        <p:blipFill>
          <a:blip r:embed="rId2">
            <a:lum bright="-10000" contrast="40000"/>
          </a:blip>
          <a:srcRect/>
          <a:stretch>
            <a:fillRect/>
          </a:stretch>
        </p:blipFill>
        <p:spPr bwMode="auto">
          <a:xfrm>
            <a:off x="765038" y="2100252"/>
            <a:ext cx="10615501" cy="4500594"/>
          </a:xfrm>
          <a:prstGeom prst="rect">
            <a:avLst/>
          </a:prstGeom>
          <a:noFill/>
          <a:ln w="9525">
            <a:noFill/>
            <a:miter lim="800000"/>
            <a:headEnd/>
            <a:tailEnd/>
          </a:ln>
        </p:spPr>
      </p:pic>
      <p:sp>
        <p:nvSpPr>
          <p:cNvPr id="6" name="矩形 5"/>
          <p:cNvSpPr/>
          <p:nvPr/>
        </p:nvSpPr>
        <p:spPr>
          <a:xfrm>
            <a:off x="1912660" y="5925757"/>
            <a:ext cx="3155960" cy="675089"/>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7" name="矩形 6"/>
          <p:cNvSpPr/>
          <p:nvPr/>
        </p:nvSpPr>
        <p:spPr>
          <a:xfrm>
            <a:off x="5738066" y="5925757"/>
            <a:ext cx="3825406" cy="675089"/>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r>
              <a:rPr lang="zh-CN" altLang="en-US" dirty="0" smtClean="0"/>
              <a:t>额</a:t>
            </a:r>
            <a:endParaRPr lang="zh-CN" altLang="en-US" dirty="0"/>
          </a:p>
        </p:txBody>
      </p:sp>
      <p:sp>
        <p:nvSpPr>
          <p:cNvPr id="8" name="矩形 7"/>
          <p:cNvSpPr/>
          <p:nvPr/>
        </p:nvSpPr>
        <p:spPr>
          <a:xfrm>
            <a:off x="1912660" y="4350549"/>
            <a:ext cx="2964690" cy="1200158"/>
          </a:xfrm>
          <a:prstGeom prst="rect">
            <a:avLst/>
          </a:prstGeom>
          <a:noFill/>
          <a:ln w="28575">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
        <p:nvSpPr>
          <p:cNvPr id="9" name="矩形 8"/>
          <p:cNvSpPr/>
          <p:nvPr/>
        </p:nvSpPr>
        <p:spPr>
          <a:xfrm>
            <a:off x="3729728" y="1950232"/>
            <a:ext cx="5738109" cy="750099"/>
          </a:xfrm>
          <a:prstGeom prst="rect">
            <a:avLst/>
          </a:prstGeom>
          <a:noFill/>
          <a:ln w="28575">
            <a:solidFill>
              <a:srgbClr val="FF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11090" tIns="55545" rIns="111090" bIns="55545"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八、</a:t>
            </a:r>
            <a:r>
              <a:rPr lang="zh-CN" altLang="en-US" dirty="0" smtClean="0"/>
              <a:t>点式</a:t>
            </a:r>
            <a:r>
              <a:rPr lang="en-US" altLang="zh-CN" dirty="0" smtClean="0"/>
              <a:t>ATC</a:t>
            </a:r>
            <a:r>
              <a:rPr lang="zh-CN" altLang="en-US" dirty="0" smtClean="0"/>
              <a:t>系统</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3.</a:t>
            </a:r>
            <a:r>
              <a:rPr lang="zh-CN" altLang="en-US" sz="2900" b="1" dirty="0" smtClean="0">
                <a:solidFill>
                  <a:srgbClr val="333399"/>
                </a:solidFill>
                <a:latin typeface="Times New Roman" pitchFamily="18" charset="0"/>
                <a:ea typeface="+mj-ea"/>
                <a:cs typeface="Times New Roman" pitchFamily="18" charset="0"/>
              </a:rPr>
              <a:t>点式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系统的基本原理</a:t>
            </a:r>
          </a:p>
        </p:txBody>
      </p:sp>
      <p:sp>
        <p:nvSpPr>
          <p:cNvPr id="4" name="Rectangle 1"/>
          <p:cNvSpPr>
            <a:spLocks noChangeArrowheads="1"/>
          </p:cNvSpPr>
          <p:nvPr/>
        </p:nvSpPr>
        <p:spPr bwMode="auto">
          <a:xfrm>
            <a:off x="573769" y="1650193"/>
            <a:ext cx="10998042" cy="1897279"/>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点式</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系统的车载设备接收信号点或标志点的应答器信息，还接收列车速度和制动压力信息，输出控制命令和向司机显示。地面应答器向列车传送每一信号点的允许速度、目标速度、目标距离、线路坡度、信号机号码等信息。</a:t>
            </a:r>
          </a:p>
        </p:txBody>
      </p:sp>
      <p:pic>
        <p:nvPicPr>
          <p:cNvPr id="463874" name="图片 10"/>
          <p:cNvPicPr>
            <a:picLocks noChangeAspect="1" noChangeArrowheads="1"/>
          </p:cNvPicPr>
          <p:nvPr/>
        </p:nvPicPr>
        <p:blipFill>
          <a:blip r:embed="rId2">
            <a:lum bright="-10000" contrast="40000"/>
          </a:blip>
          <a:srcRect t="2252"/>
          <a:stretch>
            <a:fillRect/>
          </a:stretch>
        </p:blipFill>
        <p:spPr bwMode="auto">
          <a:xfrm>
            <a:off x="645356" y="3300411"/>
            <a:ext cx="7579224" cy="3300436"/>
          </a:xfrm>
          <a:prstGeom prst="rect">
            <a:avLst/>
          </a:prstGeom>
          <a:noFill/>
          <a:ln w="9525">
            <a:noFill/>
            <a:miter lim="800000"/>
            <a:headEnd/>
            <a:tailEnd/>
          </a:ln>
        </p:spPr>
      </p:pic>
      <p:sp>
        <p:nvSpPr>
          <p:cNvPr id="6" name="Rectangle 1"/>
          <p:cNvSpPr>
            <a:spLocks noChangeArrowheads="1"/>
          </p:cNvSpPr>
          <p:nvPr/>
        </p:nvSpPr>
        <p:spPr bwMode="auto">
          <a:xfrm>
            <a:off x="8224580" y="3300411"/>
            <a:ext cx="3538500" cy="368238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车载中央控制单元根据地面应答器传至车上的信息以及列车自身的制动率（负加速度），计算得出的两个信号机之间的速度监控曲线。</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6387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八、</a:t>
            </a:r>
            <a:r>
              <a:rPr lang="zh-CN" altLang="en-US" dirty="0" smtClean="0"/>
              <a:t>点式</a:t>
            </a:r>
            <a:r>
              <a:rPr lang="en-US" altLang="zh-CN" dirty="0" smtClean="0"/>
              <a:t>ATC</a:t>
            </a:r>
            <a:r>
              <a:rPr lang="zh-CN" altLang="en-US" dirty="0" smtClean="0"/>
              <a:t>系统</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3.</a:t>
            </a:r>
            <a:r>
              <a:rPr lang="zh-CN" altLang="en-US" sz="2900" b="1" dirty="0" smtClean="0">
                <a:solidFill>
                  <a:srgbClr val="333399"/>
                </a:solidFill>
                <a:latin typeface="Times New Roman" pitchFamily="18" charset="0"/>
                <a:ea typeface="+mj-ea"/>
                <a:cs typeface="Times New Roman" pitchFamily="18" charset="0"/>
              </a:rPr>
              <a:t>点式</a:t>
            </a:r>
            <a:r>
              <a:rPr lang="en-US" altLang="zh-CN" sz="2900" b="1" dirty="0" smtClean="0">
                <a:solidFill>
                  <a:srgbClr val="333399"/>
                </a:solidFill>
                <a:latin typeface="Times New Roman" pitchFamily="18" charset="0"/>
                <a:ea typeface="+mj-ea"/>
                <a:cs typeface="Times New Roman" pitchFamily="18" charset="0"/>
              </a:rPr>
              <a:t>ATC</a:t>
            </a:r>
            <a:r>
              <a:rPr lang="zh-CN" altLang="en-US" sz="2900" b="1" dirty="0" smtClean="0">
                <a:solidFill>
                  <a:srgbClr val="333399"/>
                </a:solidFill>
                <a:latin typeface="Times New Roman" pitchFamily="18" charset="0"/>
                <a:ea typeface="+mj-ea"/>
                <a:cs typeface="Times New Roman" pitchFamily="18" charset="0"/>
              </a:rPr>
              <a:t>系统的基本原理</a:t>
            </a:r>
          </a:p>
        </p:txBody>
      </p:sp>
      <p:pic>
        <p:nvPicPr>
          <p:cNvPr id="4" name="图片 10"/>
          <p:cNvPicPr>
            <a:picLocks noChangeAspect="1" noChangeArrowheads="1"/>
          </p:cNvPicPr>
          <p:nvPr/>
        </p:nvPicPr>
        <p:blipFill>
          <a:blip r:embed="rId2">
            <a:lum bright="-10000" contrast="40000"/>
          </a:blip>
          <a:srcRect t="2252"/>
          <a:stretch>
            <a:fillRect/>
          </a:stretch>
        </p:blipFill>
        <p:spPr bwMode="auto">
          <a:xfrm>
            <a:off x="645356" y="1800212"/>
            <a:ext cx="10926454" cy="475801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八、</a:t>
            </a:r>
            <a:r>
              <a:rPr lang="zh-CN" altLang="en-US" dirty="0" smtClean="0"/>
              <a:t>点式</a:t>
            </a:r>
            <a:r>
              <a:rPr lang="en-US" altLang="zh-CN" dirty="0" smtClean="0"/>
              <a:t>ATC</a:t>
            </a:r>
            <a:r>
              <a:rPr lang="zh-CN" altLang="en-US" dirty="0" smtClean="0"/>
              <a:t>系统</a:t>
            </a:r>
            <a:endParaRPr lang="zh-CN" altLang="en-US" dirty="0"/>
          </a:p>
        </p:txBody>
      </p:sp>
      <p:sp>
        <p:nvSpPr>
          <p:cNvPr id="6" name="TextBox 5"/>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4.</a:t>
            </a:r>
            <a:r>
              <a:rPr lang="zh-CN" altLang="en-US" sz="2900" b="1" dirty="0" smtClean="0">
                <a:solidFill>
                  <a:srgbClr val="333399"/>
                </a:solidFill>
                <a:latin typeface="Times New Roman" pitchFamily="18" charset="0"/>
                <a:ea typeface="+mj-ea"/>
                <a:cs typeface="Times New Roman" pitchFamily="18" charset="0"/>
              </a:rPr>
              <a:t> 地车之间的数据传递</a:t>
            </a:r>
          </a:p>
        </p:txBody>
      </p:sp>
      <p:sp>
        <p:nvSpPr>
          <p:cNvPr id="8" name="Rectangle 1"/>
          <p:cNvSpPr>
            <a:spLocks noChangeArrowheads="1"/>
          </p:cNvSpPr>
          <p:nvPr/>
        </p:nvSpPr>
        <p:spPr bwMode="auto">
          <a:xfrm>
            <a:off x="573769" y="1725203"/>
            <a:ext cx="1099804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数据传递是按协议的串行数码传输方式，电码以频移键控方式传送，为了防止干扰，载频通常在</a:t>
            </a:r>
            <a:r>
              <a:rPr lang="en-US" altLang="zh-CN" sz="2900" b="1" kern="0" dirty="0" smtClean="0">
                <a:solidFill>
                  <a:srgbClr val="333399"/>
                </a:solidFill>
                <a:latin typeface="Times New Roman" pitchFamily="18" charset="0"/>
                <a:ea typeface="宋体" pitchFamily="2" charset="-122"/>
                <a:cs typeface="Times New Roman" pitchFamily="18" charset="0"/>
              </a:rPr>
              <a:t>800 kHz-1MHz</a:t>
            </a:r>
            <a:r>
              <a:rPr lang="zh-CN" altLang="en-US" sz="2900" b="1" kern="0" dirty="0" smtClean="0">
                <a:solidFill>
                  <a:srgbClr val="333399"/>
                </a:solidFill>
                <a:latin typeface="Times New Roman" pitchFamily="18" charset="0"/>
                <a:ea typeface="宋体" pitchFamily="2" charset="-122"/>
                <a:cs typeface="Times New Roman" pitchFamily="18" charset="0"/>
              </a:rPr>
              <a:t>之间，数码速率一般为</a:t>
            </a:r>
            <a:r>
              <a:rPr lang="en-US" altLang="zh-CN" sz="2900" b="1" kern="0" dirty="0" smtClean="0">
                <a:solidFill>
                  <a:srgbClr val="333399"/>
                </a:solidFill>
                <a:latin typeface="Times New Roman" pitchFamily="18" charset="0"/>
                <a:ea typeface="宋体" pitchFamily="2" charset="-122"/>
                <a:cs typeface="Times New Roman" pitchFamily="18" charset="0"/>
              </a:rPr>
              <a:t>50 kb/s</a:t>
            </a:r>
            <a:r>
              <a:rPr lang="zh-CN" altLang="en-US" sz="2900" b="1" kern="0" dirty="0" smtClean="0">
                <a:solidFill>
                  <a:srgbClr val="333399"/>
                </a:solidFill>
                <a:latin typeface="Times New Roman" pitchFamily="18" charset="0"/>
                <a:ea typeface="宋体" pitchFamily="2" charset="-122"/>
                <a:cs typeface="Times New Roman" pitchFamily="18" charset="0"/>
              </a:rPr>
              <a:t>。</a:t>
            </a:r>
          </a:p>
        </p:txBody>
      </p:sp>
      <p:grpSp>
        <p:nvGrpSpPr>
          <p:cNvPr id="3" name="组合 9"/>
          <p:cNvGrpSpPr/>
          <p:nvPr/>
        </p:nvGrpSpPr>
        <p:grpSpPr>
          <a:xfrm>
            <a:off x="765039" y="3075381"/>
            <a:ext cx="2486515" cy="750099"/>
            <a:chOff x="571472" y="2857496"/>
            <a:chExt cx="2311867" cy="874112"/>
          </a:xfrm>
          <a:scene3d>
            <a:camera prst="orthographicFront">
              <a:rot lat="0" lon="0" rev="0"/>
            </a:camera>
            <a:lightRig rig="glow" dir="t">
              <a:rot lat="0" lon="0" rev="4800000"/>
            </a:lightRig>
          </a:scene3d>
        </p:grpSpPr>
        <p:sp>
          <p:nvSpPr>
            <p:cNvPr id="11" name="燕尾形 13"/>
            <p:cNvSpPr/>
            <p:nvPr/>
          </p:nvSpPr>
          <p:spPr>
            <a:xfrm>
              <a:off x="571472" y="2857496"/>
              <a:ext cx="2311867" cy="781870"/>
            </a:xfrm>
            <a:prstGeom prst="foldedCorner">
              <a:avLst/>
            </a:prstGeom>
            <a:solidFill>
              <a:srgbClr val="00B0F0"/>
            </a:solidFill>
            <a:ln w="12700" cap="flat" cmpd="sng" algn="ctr">
              <a:noFill/>
              <a:prstDash val="solid"/>
            </a:ln>
            <a:effectLst>
              <a:outerShdw blurRad="190500" dist="228600" dir="2700000" algn="ctr">
                <a:srgbClr val="000000">
                  <a:alpha val="30000"/>
                </a:srgbClr>
              </a:outerShdw>
            </a:effectLst>
            <a:sp3d prstMaterial="matte">
              <a:bevelT w="190500" h="38100"/>
            </a:sp3d>
          </p:spPr>
        </p:sp>
        <p:sp>
          <p:nvSpPr>
            <p:cNvPr id="12" name="燕尾形 4"/>
            <p:cNvSpPr/>
            <p:nvPr/>
          </p:nvSpPr>
          <p:spPr>
            <a:xfrm>
              <a:off x="810630" y="2949738"/>
              <a:ext cx="1831188" cy="781870"/>
            </a:xfrm>
            <a:prstGeom prst="foldedCorner">
              <a:avLst/>
            </a:prstGeom>
            <a:noFill/>
            <a:ln>
              <a:noFill/>
            </a:ln>
            <a:effectLst>
              <a:outerShdw blurRad="190500" dist="228600" dir="2700000" algn="ctr">
                <a:srgbClr val="000000">
                  <a:alpha val="30000"/>
                </a:srgbClr>
              </a:outerShdw>
            </a:effectLst>
            <a:sp3d prstMaterial="matte"/>
          </p:spPr>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defRPr/>
              </a:pPr>
              <a:r>
                <a:rPr lang="en-US" altLang="zh-CN" sz="2900" b="1" dirty="0" smtClean="0">
                  <a:solidFill>
                    <a:sysClr val="window" lastClr="FFFFFF"/>
                  </a:solidFill>
                  <a:latin typeface="Perpetua"/>
                  <a:ea typeface="宋体"/>
                </a:rPr>
                <a:t>00000001</a:t>
              </a:r>
              <a:endParaRPr lang="zh-CN" altLang="en-US" sz="2900" b="1" dirty="0">
                <a:solidFill>
                  <a:sysClr val="window" lastClr="FFFFFF"/>
                </a:solidFill>
                <a:latin typeface="Perpetua"/>
                <a:ea typeface="宋体"/>
              </a:endParaRPr>
            </a:p>
          </p:txBody>
        </p:sp>
      </p:grpSp>
      <p:grpSp>
        <p:nvGrpSpPr>
          <p:cNvPr id="4" name="组合 12"/>
          <p:cNvGrpSpPr/>
          <p:nvPr/>
        </p:nvGrpSpPr>
        <p:grpSpPr>
          <a:xfrm>
            <a:off x="4686080" y="3825480"/>
            <a:ext cx="2486515" cy="745954"/>
            <a:chOff x="571472" y="2857496"/>
            <a:chExt cx="2311867" cy="869281"/>
          </a:xfrm>
          <a:scene3d>
            <a:camera prst="orthographicFront">
              <a:rot lat="0" lon="0" rev="0"/>
            </a:camera>
            <a:lightRig rig="glow" dir="t">
              <a:rot lat="0" lon="0" rev="4800000"/>
            </a:lightRig>
          </a:scene3d>
        </p:grpSpPr>
        <p:sp>
          <p:nvSpPr>
            <p:cNvPr id="14" name="燕尾形 13"/>
            <p:cNvSpPr/>
            <p:nvPr/>
          </p:nvSpPr>
          <p:spPr>
            <a:xfrm>
              <a:off x="571472" y="2857496"/>
              <a:ext cx="2311867" cy="781870"/>
            </a:xfrm>
            <a:prstGeom prst="foldedCorner">
              <a:avLst/>
            </a:prstGeom>
            <a:solidFill>
              <a:srgbClr val="FF9900"/>
            </a:solidFill>
            <a:ln w="12700" cap="flat" cmpd="sng" algn="ctr">
              <a:noFill/>
              <a:prstDash val="solid"/>
            </a:ln>
            <a:effectLst>
              <a:outerShdw blurRad="190500" dist="228600" dir="2700000" algn="ctr">
                <a:srgbClr val="000000">
                  <a:alpha val="30000"/>
                </a:srgbClr>
              </a:outerShdw>
            </a:effectLst>
            <a:sp3d prstMaterial="matte">
              <a:bevelT w="190500" h="38100"/>
            </a:sp3d>
          </p:spPr>
        </p:sp>
        <p:sp>
          <p:nvSpPr>
            <p:cNvPr id="15" name="燕尾形 4"/>
            <p:cNvSpPr/>
            <p:nvPr/>
          </p:nvSpPr>
          <p:spPr>
            <a:xfrm>
              <a:off x="890349" y="2944907"/>
              <a:ext cx="1671749" cy="781870"/>
            </a:xfrm>
            <a:prstGeom prst="foldedCorner">
              <a:avLst/>
            </a:prstGeom>
            <a:noFill/>
            <a:ln>
              <a:noFill/>
            </a:ln>
            <a:effectLst>
              <a:outerShdw blurRad="190500" dist="228600" dir="2700000" algn="ctr">
                <a:srgbClr val="000000">
                  <a:alpha val="30000"/>
                </a:srgbClr>
              </a:outerShdw>
            </a:effectLst>
            <a:sp3d prstMaterial="matte"/>
          </p:spPr>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defRPr/>
              </a:pPr>
              <a:r>
                <a:rPr lang="en-US" altLang="zh-CN" sz="2900" b="1" dirty="0" smtClean="0">
                  <a:solidFill>
                    <a:sysClr val="window" lastClr="FFFFFF"/>
                  </a:solidFill>
                  <a:latin typeface="Perpetua"/>
                  <a:ea typeface="宋体"/>
                </a:rPr>
                <a:t>11111110</a:t>
              </a:r>
              <a:endParaRPr lang="zh-CN" altLang="en-US" sz="2900" b="1" dirty="0">
                <a:solidFill>
                  <a:sysClr val="window" lastClr="FFFFFF"/>
                </a:solidFill>
                <a:latin typeface="Perpetua"/>
                <a:ea typeface="宋体"/>
              </a:endParaRPr>
            </a:p>
          </p:txBody>
        </p:sp>
      </p:grpSp>
      <p:sp>
        <p:nvSpPr>
          <p:cNvPr id="16" name="燕尾形 15"/>
          <p:cNvSpPr/>
          <p:nvPr/>
        </p:nvSpPr>
        <p:spPr>
          <a:xfrm>
            <a:off x="4112268" y="3225400"/>
            <a:ext cx="478176" cy="375050"/>
          </a:xfrm>
          <a:prstGeom prst="chevron">
            <a:avLst/>
          </a:prstGeom>
          <a:solidFill>
            <a:srgbClr val="FFC000"/>
          </a:solidFill>
          <a:ln w="12700" cap="flat" cmpd="sng" algn="ctr">
            <a:noFill/>
            <a:prstDash val="solid"/>
          </a:ln>
          <a:effectLst/>
          <a:scene3d>
            <a:camera prst="orthographicFront">
              <a:rot lat="0" lon="0" rev="0"/>
            </a:camera>
            <a:lightRig rig="contrasting" dir="t">
              <a:rot lat="0" lon="0" rev="7800000"/>
            </a:lightRig>
          </a:scene3d>
          <a:sp3d>
            <a:bevelT w="139700" h="139700"/>
          </a:sp3d>
        </p:spPr>
        <p:txBody>
          <a:bodyPr lIns="111090" tIns="55545" rIns="111090" bIns="55545" rtlCol="0" anchor="ctr"/>
          <a:lstStyle/>
          <a:p>
            <a:pPr algn="ctr" defTabSz="1110905">
              <a:defRPr/>
            </a:pPr>
            <a:endParaRPr lang="zh-CN" altLang="en-US" sz="2200" kern="0" dirty="0">
              <a:solidFill>
                <a:sysClr val="window" lastClr="FFFFFF"/>
              </a:solidFill>
              <a:latin typeface="Times New Roman" pitchFamily="18" charset="0"/>
              <a:ea typeface="+mj-ea"/>
              <a:cs typeface="Times New Roman" pitchFamily="18" charset="0"/>
            </a:endParaRPr>
          </a:p>
        </p:txBody>
      </p:sp>
      <p:sp>
        <p:nvSpPr>
          <p:cNvPr id="17" name="TextBox 16"/>
          <p:cNvSpPr txBox="1"/>
          <p:nvPr/>
        </p:nvSpPr>
        <p:spPr>
          <a:xfrm>
            <a:off x="5164255" y="3150391"/>
            <a:ext cx="2390879" cy="558451"/>
          </a:xfrm>
          <a:prstGeom prst="rect">
            <a:avLst/>
          </a:prstGeom>
          <a:noFill/>
        </p:spPr>
        <p:txBody>
          <a:bodyPr wrap="square" lIns="111090" tIns="55545" rIns="111090" bIns="55545" rtlCol="0">
            <a:spAutoFit/>
          </a:bodyPr>
          <a:lstStyle/>
          <a:p>
            <a:pPr lvl="0">
              <a:defRPr/>
            </a:pPr>
            <a:r>
              <a:rPr lang="zh-CN" altLang="en-US" sz="2900" b="1" kern="0" dirty="0" smtClean="0">
                <a:solidFill>
                  <a:srgbClr val="333399"/>
                </a:solidFill>
                <a:latin typeface="Times New Roman" pitchFamily="18" charset="0"/>
                <a:ea typeface="+mj-ea"/>
                <a:cs typeface="Times New Roman" pitchFamily="18" charset="0"/>
              </a:rPr>
              <a:t>起始同步码</a:t>
            </a:r>
            <a:endParaRPr lang="zh-CN" altLang="en-US" sz="2900" b="1" kern="0" dirty="0">
              <a:solidFill>
                <a:srgbClr val="333399"/>
              </a:solidFill>
              <a:latin typeface="Times New Roman" pitchFamily="18" charset="0"/>
              <a:ea typeface="+mj-ea"/>
              <a:cs typeface="Times New Roman" pitchFamily="18" charset="0"/>
            </a:endParaRPr>
          </a:p>
        </p:txBody>
      </p:sp>
      <p:sp>
        <p:nvSpPr>
          <p:cNvPr id="18" name="燕尾形 17"/>
          <p:cNvSpPr/>
          <p:nvPr/>
        </p:nvSpPr>
        <p:spPr>
          <a:xfrm>
            <a:off x="7937674" y="3971354"/>
            <a:ext cx="478176" cy="375050"/>
          </a:xfrm>
          <a:prstGeom prst="chevron">
            <a:avLst/>
          </a:prstGeom>
          <a:solidFill>
            <a:srgbClr val="FFC000"/>
          </a:solidFill>
          <a:ln w="12700" cap="flat" cmpd="sng" algn="ctr">
            <a:noFill/>
            <a:prstDash val="solid"/>
          </a:ln>
          <a:effectLst/>
          <a:scene3d>
            <a:camera prst="orthographicFront">
              <a:rot lat="0" lon="0" rev="0"/>
            </a:camera>
            <a:lightRig rig="contrasting" dir="t">
              <a:rot lat="0" lon="0" rev="7800000"/>
            </a:lightRig>
          </a:scene3d>
          <a:sp3d>
            <a:bevelT w="139700" h="139700"/>
          </a:sp3d>
        </p:spPr>
        <p:txBody>
          <a:bodyPr lIns="111090" tIns="55545" rIns="111090" bIns="55545" rtlCol="0" anchor="ctr"/>
          <a:lstStyle/>
          <a:p>
            <a:pPr algn="ctr" defTabSz="1110905">
              <a:defRPr/>
            </a:pPr>
            <a:endParaRPr lang="zh-CN" altLang="en-US" sz="2200" kern="0" dirty="0">
              <a:solidFill>
                <a:sysClr val="window" lastClr="FFFFFF"/>
              </a:solidFill>
              <a:latin typeface="Times New Roman" pitchFamily="18" charset="0"/>
              <a:ea typeface="+mj-ea"/>
              <a:cs typeface="Times New Roman" pitchFamily="18" charset="0"/>
            </a:endParaRPr>
          </a:p>
        </p:txBody>
      </p:sp>
      <p:sp>
        <p:nvSpPr>
          <p:cNvPr id="19" name="TextBox 18"/>
          <p:cNvSpPr txBox="1"/>
          <p:nvPr/>
        </p:nvSpPr>
        <p:spPr>
          <a:xfrm>
            <a:off x="8989662" y="3900490"/>
            <a:ext cx="2486515" cy="558451"/>
          </a:xfrm>
          <a:prstGeom prst="rect">
            <a:avLst/>
          </a:prstGeom>
          <a:noFill/>
        </p:spPr>
        <p:txBody>
          <a:bodyPr wrap="square" lIns="111090" tIns="55545" rIns="111090" bIns="55545" rtlCol="0">
            <a:spAutoFit/>
          </a:bodyPr>
          <a:lstStyle/>
          <a:p>
            <a:pPr lvl="0">
              <a:defRPr/>
            </a:pPr>
            <a:r>
              <a:rPr lang="zh-CN" altLang="en-US" sz="2900" b="1" kern="0" dirty="0" smtClean="0">
                <a:solidFill>
                  <a:srgbClr val="333399"/>
                </a:solidFill>
                <a:latin typeface="Times New Roman" pitchFamily="18" charset="0"/>
                <a:ea typeface="宋体"/>
                <a:cs typeface="Times New Roman" pitchFamily="18" charset="0"/>
              </a:rPr>
              <a:t>终止同步码</a:t>
            </a:r>
            <a:endParaRPr lang="zh-CN" altLang="en-US" sz="2900" b="1" kern="0" dirty="0">
              <a:solidFill>
                <a:srgbClr val="333399"/>
              </a:solidFill>
              <a:latin typeface="Times New Roman" pitchFamily="18" charset="0"/>
              <a:ea typeface="宋体"/>
              <a:cs typeface="Times New Roman" pitchFamily="18" charset="0"/>
            </a:endParaRPr>
          </a:p>
        </p:txBody>
      </p:sp>
      <p:sp>
        <p:nvSpPr>
          <p:cNvPr id="20" name="TextBox 19"/>
          <p:cNvSpPr txBox="1"/>
          <p:nvPr/>
        </p:nvSpPr>
        <p:spPr>
          <a:xfrm>
            <a:off x="573768" y="4725599"/>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5.</a:t>
            </a:r>
            <a:r>
              <a:rPr lang="zh-CN" altLang="en-US" sz="2900" b="1" dirty="0" smtClean="0">
                <a:solidFill>
                  <a:srgbClr val="333399"/>
                </a:solidFill>
                <a:latin typeface="Times New Roman" pitchFamily="18" charset="0"/>
                <a:ea typeface="+mj-ea"/>
                <a:cs typeface="Times New Roman" pitchFamily="18" charset="0"/>
              </a:rPr>
              <a:t> 应用</a:t>
            </a:r>
          </a:p>
        </p:txBody>
      </p:sp>
      <p:sp>
        <p:nvSpPr>
          <p:cNvPr id="21" name="Rectangle 1"/>
          <p:cNvSpPr>
            <a:spLocks noChangeArrowheads="1"/>
          </p:cNvSpPr>
          <p:nvPr/>
        </p:nvSpPr>
        <p:spPr bwMode="auto">
          <a:xfrm>
            <a:off x="573769" y="5285357"/>
            <a:ext cx="10998042" cy="1451003"/>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Times New Roman" pitchFamily="18" charset="0"/>
              </a:rPr>
              <a:t>        点式</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子系统的轨道电路只用于检测列车，向列车传送</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信息完全依赖于设置于特定地点的地面应答器。点式</a:t>
            </a:r>
            <a:r>
              <a:rPr lang="en-US" altLang="zh-CN" sz="2900" b="1" kern="0" dirty="0" smtClean="0">
                <a:solidFill>
                  <a:srgbClr val="333399"/>
                </a:solidFill>
                <a:latin typeface="Times New Roman" pitchFamily="18" charset="0"/>
                <a:ea typeface="宋体" pitchFamily="2" charset="-122"/>
                <a:cs typeface="Times New Roman" pitchFamily="18" charset="0"/>
              </a:rPr>
              <a:t>ATP</a:t>
            </a:r>
            <a:r>
              <a:rPr lang="zh-CN" altLang="en-US" sz="2900" b="1" kern="0" dirty="0" smtClean="0">
                <a:solidFill>
                  <a:srgbClr val="333399"/>
                </a:solidFill>
                <a:latin typeface="Times New Roman" pitchFamily="18" charset="0"/>
                <a:ea typeface="宋体" pitchFamily="2" charset="-122"/>
                <a:cs typeface="Times New Roman" pitchFamily="18" charset="0"/>
              </a:rPr>
              <a:t>子系统的</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系统不包括</a:t>
            </a:r>
            <a:r>
              <a:rPr lang="en-US" altLang="zh-CN" sz="2900" b="1" kern="0" dirty="0" smtClean="0">
                <a:solidFill>
                  <a:srgbClr val="333399"/>
                </a:solidFill>
                <a:latin typeface="Times New Roman" pitchFamily="18" charset="0"/>
                <a:ea typeface="宋体" pitchFamily="2" charset="-122"/>
                <a:cs typeface="Times New Roman" pitchFamily="18" charset="0"/>
              </a:rPr>
              <a:t>ATO</a:t>
            </a:r>
            <a:r>
              <a:rPr lang="zh-CN" altLang="en-US" sz="2900" b="1" kern="0" dirty="0" smtClean="0">
                <a:solidFill>
                  <a:srgbClr val="333399"/>
                </a:solidFill>
                <a:latin typeface="Times New Roman" pitchFamily="18" charset="0"/>
                <a:ea typeface="宋体" pitchFamily="2" charset="-122"/>
                <a:cs typeface="Times New Roman" pitchFamily="18" charset="0"/>
              </a:rPr>
              <a:t>子系统</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0-#ppt_w/2"/>
                                          </p:val>
                                        </p:tav>
                                        <p:tav tm="100000">
                                          <p:val>
                                            <p:strVal val="#ppt_x"/>
                                          </p:val>
                                        </p:tav>
                                      </p:tavLst>
                                    </p:anim>
                                    <p:anim calcmode="lin" valueType="num">
                                      <p:cBhvr additive="base">
                                        <p:cTn id="4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6" grpId="0" animBg="1"/>
      <p:bldP spid="17" grpId="0"/>
      <p:bldP spid="18" grpId="0" animBg="1"/>
      <p:bldP spid="19" grpId="0"/>
      <p:bldP spid="20"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九、</a:t>
            </a:r>
            <a:r>
              <a:rPr lang="en-US" altLang="zh-CN" dirty="0" smtClean="0"/>
              <a:t>ATC</a:t>
            </a:r>
            <a:r>
              <a:rPr lang="zh-CN" altLang="en-US" dirty="0" smtClean="0"/>
              <a:t>系统控制模式</a:t>
            </a:r>
            <a:endParaRPr lang="zh-CN" altLang="en-US" dirty="0"/>
          </a:p>
        </p:txBody>
      </p:sp>
      <p:grpSp>
        <p:nvGrpSpPr>
          <p:cNvPr id="3" name="组合 4"/>
          <p:cNvGrpSpPr/>
          <p:nvPr/>
        </p:nvGrpSpPr>
        <p:grpSpPr>
          <a:xfrm>
            <a:off x="1434484" y="1718673"/>
            <a:ext cx="3164284" cy="2481856"/>
            <a:chOff x="1212" y="1727270"/>
            <a:chExt cx="2363672" cy="2363672"/>
          </a:xfrm>
        </p:grpSpPr>
        <p:sp>
          <p:nvSpPr>
            <p:cNvPr id="18" name="椭圆 17"/>
            <p:cNvSpPr/>
            <p:nvPr/>
          </p:nvSpPr>
          <p:spPr>
            <a:xfrm>
              <a:off x="1212" y="1727270"/>
              <a:ext cx="2363672" cy="2363672"/>
            </a:xfrm>
            <a:prstGeom prst="ellipse">
              <a:avLst/>
            </a:pr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sp>
          <p:nvSpPr>
            <p:cNvPr id="19" name="椭圆 4"/>
            <p:cNvSpPr/>
            <p:nvPr/>
          </p:nvSpPr>
          <p:spPr>
            <a:xfrm>
              <a:off x="347364" y="2073422"/>
              <a:ext cx="1671368" cy="1671368"/>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30081" tIns="34290" rIns="130081" bIns="34290" numCol="1" spcCol="1270" anchor="ctr" anchorCtr="0">
              <a:noAutofit/>
            </a:bodyPr>
            <a:lstStyle/>
            <a:p>
              <a:pPr algn="ctr" defTabSz="1458062">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控制中心自动控制模式</a:t>
              </a:r>
              <a:endParaRPr lang="zh-CN" altLang="en-US" sz="2900" b="1" dirty="0">
                <a:solidFill>
                  <a:srgbClr val="333399"/>
                </a:solidFill>
                <a:latin typeface="Times New Roman" pitchFamily="18" charset="0"/>
                <a:ea typeface="+mj-ea"/>
                <a:cs typeface="Times New Roman" pitchFamily="18" charset="0"/>
              </a:endParaRPr>
            </a:p>
          </p:txBody>
        </p:sp>
      </p:grpSp>
      <p:grpSp>
        <p:nvGrpSpPr>
          <p:cNvPr id="4" name="组合 5"/>
          <p:cNvGrpSpPr/>
          <p:nvPr/>
        </p:nvGrpSpPr>
        <p:grpSpPr>
          <a:xfrm>
            <a:off x="4252817" y="1718673"/>
            <a:ext cx="3164284" cy="2481856"/>
            <a:chOff x="1892150" y="1727270"/>
            <a:chExt cx="2363672" cy="2363672"/>
          </a:xfrm>
        </p:grpSpPr>
        <p:sp>
          <p:nvSpPr>
            <p:cNvPr id="16" name="椭圆 15"/>
            <p:cNvSpPr/>
            <p:nvPr/>
          </p:nvSpPr>
          <p:spPr>
            <a:xfrm>
              <a:off x="1892150" y="1727270"/>
              <a:ext cx="2363672" cy="2363672"/>
            </a:xfrm>
            <a:prstGeom prst="ellipse">
              <a:avLst/>
            </a:prstGeom>
          </p:spPr>
          <p:style>
            <a:lnRef idx="2">
              <a:schemeClr val="lt1">
                <a:hueOff val="0"/>
                <a:satOff val="0"/>
                <a:lumOff val="0"/>
                <a:alphaOff val="0"/>
              </a:schemeClr>
            </a:lnRef>
            <a:fillRef idx="1">
              <a:schemeClr val="accent2">
                <a:alpha val="50000"/>
                <a:hueOff val="-2135872"/>
                <a:satOff val="6241"/>
                <a:lumOff val="-1176"/>
                <a:alphaOff val="0"/>
              </a:schemeClr>
            </a:fillRef>
            <a:effectRef idx="0">
              <a:schemeClr val="accent2">
                <a:alpha val="50000"/>
                <a:hueOff val="-2135872"/>
                <a:satOff val="6241"/>
                <a:lumOff val="-1176"/>
                <a:alphaOff val="0"/>
              </a:schemeClr>
            </a:effectRef>
            <a:fontRef idx="minor">
              <a:schemeClr val="tx1"/>
            </a:fontRef>
          </p:style>
        </p:sp>
        <p:sp>
          <p:nvSpPr>
            <p:cNvPr id="17" name="椭圆 6"/>
            <p:cNvSpPr/>
            <p:nvPr/>
          </p:nvSpPr>
          <p:spPr>
            <a:xfrm>
              <a:off x="2238302" y="2073422"/>
              <a:ext cx="1671368" cy="1671368"/>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30081" tIns="34290" rIns="130081" bIns="34290" numCol="1" spcCol="1270" anchor="ctr" anchorCtr="0">
              <a:noAutofit/>
            </a:bodyPr>
            <a:lstStyle/>
            <a:p>
              <a:pPr algn="ctr" defTabSz="1458062">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控制中心人工介入控制</a:t>
              </a:r>
              <a:endParaRPr lang="zh-CN" altLang="en-US" sz="2900" b="1" dirty="0">
                <a:solidFill>
                  <a:srgbClr val="333399"/>
                </a:solidFill>
                <a:latin typeface="Times New Roman" pitchFamily="18" charset="0"/>
                <a:ea typeface="+mj-ea"/>
                <a:cs typeface="Times New Roman" pitchFamily="18" charset="0"/>
              </a:endParaRPr>
            </a:p>
          </p:txBody>
        </p:sp>
      </p:grpSp>
      <p:grpSp>
        <p:nvGrpSpPr>
          <p:cNvPr id="5" name="组合 6"/>
          <p:cNvGrpSpPr/>
          <p:nvPr/>
        </p:nvGrpSpPr>
        <p:grpSpPr>
          <a:xfrm>
            <a:off x="7068634" y="1718673"/>
            <a:ext cx="3164284" cy="2481856"/>
            <a:chOff x="3783088" y="1727270"/>
            <a:chExt cx="2363672" cy="2363672"/>
          </a:xfrm>
        </p:grpSpPr>
        <p:sp>
          <p:nvSpPr>
            <p:cNvPr id="14" name="椭圆 13"/>
            <p:cNvSpPr/>
            <p:nvPr/>
          </p:nvSpPr>
          <p:spPr>
            <a:xfrm>
              <a:off x="3783088" y="1727270"/>
              <a:ext cx="2363672" cy="2363672"/>
            </a:xfrm>
            <a:prstGeom prst="ellipse">
              <a:avLst/>
            </a:prstGeom>
          </p:spPr>
          <p:style>
            <a:lnRef idx="2">
              <a:schemeClr val="lt1">
                <a:hueOff val="0"/>
                <a:satOff val="0"/>
                <a:lumOff val="0"/>
                <a:alphaOff val="0"/>
              </a:schemeClr>
            </a:lnRef>
            <a:fillRef idx="1">
              <a:schemeClr val="accent2">
                <a:alpha val="50000"/>
                <a:hueOff val="-4271743"/>
                <a:satOff val="12481"/>
                <a:lumOff val="-2353"/>
                <a:alphaOff val="0"/>
              </a:schemeClr>
            </a:fillRef>
            <a:effectRef idx="0">
              <a:schemeClr val="accent2">
                <a:alpha val="50000"/>
                <a:hueOff val="-4271743"/>
                <a:satOff val="12481"/>
                <a:lumOff val="-2353"/>
                <a:alphaOff val="0"/>
              </a:schemeClr>
            </a:effectRef>
            <a:fontRef idx="minor">
              <a:schemeClr val="tx1"/>
            </a:fontRef>
          </p:style>
        </p:sp>
        <p:sp>
          <p:nvSpPr>
            <p:cNvPr id="15" name="椭圆 8"/>
            <p:cNvSpPr/>
            <p:nvPr/>
          </p:nvSpPr>
          <p:spPr>
            <a:xfrm>
              <a:off x="4129240" y="2073422"/>
              <a:ext cx="1671368" cy="1671368"/>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30081" tIns="34290" rIns="130081" bIns="34290" numCol="1" spcCol="1270" anchor="ctr" anchorCtr="0">
              <a:noAutofit/>
            </a:bodyPr>
            <a:lstStyle/>
            <a:p>
              <a:pPr algn="ctr" defTabSz="1458062">
                <a:lnSpc>
                  <a:spcPct val="90000"/>
                </a:lnSpc>
                <a:spcBef>
                  <a:spcPct val="0"/>
                </a:spcBef>
                <a:spcAft>
                  <a:spcPct val="35000"/>
                </a:spcAft>
              </a:pPr>
              <a:r>
                <a:rPr lang="en-US" altLang="zh-CN" sz="2900" b="1" dirty="0" smtClean="0">
                  <a:solidFill>
                    <a:srgbClr val="333399"/>
                  </a:solidFill>
                  <a:latin typeface="Times New Roman" pitchFamily="18" charset="0"/>
                  <a:ea typeface="+mj-ea"/>
                  <a:cs typeface="Times New Roman" pitchFamily="18" charset="0"/>
                </a:rPr>
                <a:t>CTC</a:t>
              </a:r>
              <a:r>
                <a:rPr lang="zh-CN" altLang="en-US" sz="2900" b="1" dirty="0" smtClean="0">
                  <a:solidFill>
                    <a:srgbClr val="333399"/>
                  </a:solidFill>
                  <a:latin typeface="Times New Roman" pitchFamily="18" charset="0"/>
                  <a:ea typeface="+mj-ea"/>
                  <a:cs typeface="Times New Roman" pitchFamily="18" charset="0"/>
                </a:rPr>
                <a:t>系统人工控制模式</a:t>
              </a:r>
              <a:endParaRPr lang="zh-CN" altLang="en-US" sz="2900" b="1" dirty="0">
                <a:solidFill>
                  <a:srgbClr val="333399"/>
                </a:solidFill>
                <a:latin typeface="Times New Roman" pitchFamily="18" charset="0"/>
                <a:ea typeface="+mj-ea"/>
                <a:cs typeface="Times New Roman" pitchFamily="18" charset="0"/>
              </a:endParaRPr>
            </a:p>
          </p:txBody>
        </p:sp>
      </p:grpSp>
      <p:grpSp>
        <p:nvGrpSpPr>
          <p:cNvPr id="6" name="组合 7"/>
          <p:cNvGrpSpPr/>
          <p:nvPr/>
        </p:nvGrpSpPr>
        <p:grpSpPr>
          <a:xfrm>
            <a:off x="2964647" y="3668931"/>
            <a:ext cx="3164284" cy="2481856"/>
            <a:chOff x="5674026" y="1727270"/>
            <a:chExt cx="2363672" cy="2363672"/>
          </a:xfrm>
        </p:grpSpPr>
        <p:sp>
          <p:nvSpPr>
            <p:cNvPr id="12" name="椭圆 11"/>
            <p:cNvSpPr/>
            <p:nvPr/>
          </p:nvSpPr>
          <p:spPr>
            <a:xfrm>
              <a:off x="5674026" y="1727270"/>
              <a:ext cx="2363672" cy="2363672"/>
            </a:xfrm>
            <a:prstGeom prst="ellipse">
              <a:avLst/>
            </a:prstGeom>
          </p:spPr>
          <p:style>
            <a:lnRef idx="2">
              <a:schemeClr val="lt1">
                <a:hueOff val="0"/>
                <a:satOff val="0"/>
                <a:lumOff val="0"/>
                <a:alphaOff val="0"/>
              </a:schemeClr>
            </a:lnRef>
            <a:fillRef idx="1">
              <a:schemeClr val="accent2">
                <a:alpha val="50000"/>
                <a:hueOff val="-6407615"/>
                <a:satOff val="18722"/>
                <a:lumOff val="-3529"/>
                <a:alphaOff val="0"/>
              </a:schemeClr>
            </a:fillRef>
            <a:effectRef idx="0">
              <a:schemeClr val="accent2">
                <a:alpha val="50000"/>
                <a:hueOff val="-6407615"/>
                <a:satOff val="18722"/>
                <a:lumOff val="-3529"/>
                <a:alphaOff val="0"/>
              </a:schemeClr>
            </a:effectRef>
            <a:fontRef idx="minor">
              <a:schemeClr val="tx1"/>
            </a:fontRef>
          </p:style>
        </p:sp>
        <p:sp>
          <p:nvSpPr>
            <p:cNvPr id="13" name="椭圆 10"/>
            <p:cNvSpPr/>
            <p:nvPr/>
          </p:nvSpPr>
          <p:spPr>
            <a:xfrm>
              <a:off x="6020178" y="2073422"/>
              <a:ext cx="1671368" cy="1671368"/>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30081" tIns="34290" rIns="130081" bIns="34290" numCol="1" spcCol="1270" anchor="ctr" anchorCtr="0">
              <a:noAutofit/>
            </a:bodyPr>
            <a:lstStyle/>
            <a:p>
              <a:pPr algn="ctr" defTabSz="1458062">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车站自动控制模式</a:t>
              </a:r>
              <a:endParaRPr lang="zh-CN" altLang="en-US" sz="2900" b="1" dirty="0">
                <a:solidFill>
                  <a:srgbClr val="333399"/>
                </a:solidFill>
                <a:latin typeface="Times New Roman" pitchFamily="18" charset="0"/>
                <a:ea typeface="+mj-ea"/>
                <a:cs typeface="Times New Roman" pitchFamily="18" charset="0"/>
              </a:endParaRPr>
            </a:p>
          </p:txBody>
        </p:sp>
      </p:grpSp>
      <p:grpSp>
        <p:nvGrpSpPr>
          <p:cNvPr id="7" name="组合 8"/>
          <p:cNvGrpSpPr/>
          <p:nvPr/>
        </p:nvGrpSpPr>
        <p:grpSpPr>
          <a:xfrm>
            <a:off x="5825377" y="3668931"/>
            <a:ext cx="3164284" cy="2481856"/>
            <a:chOff x="7564965" y="1727270"/>
            <a:chExt cx="2363672" cy="2363672"/>
          </a:xfrm>
        </p:grpSpPr>
        <p:sp>
          <p:nvSpPr>
            <p:cNvPr id="10" name="椭圆 9"/>
            <p:cNvSpPr/>
            <p:nvPr/>
          </p:nvSpPr>
          <p:spPr>
            <a:xfrm>
              <a:off x="7564965" y="1727270"/>
              <a:ext cx="2363672" cy="2363672"/>
            </a:xfrm>
            <a:prstGeom prst="ellipse">
              <a:avLst/>
            </a:prstGeom>
          </p:spPr>
          <p:style>
            <a:lnRef idx="2">
              <a:schemeClr val="lt1">
                <a:hueOff val="0"/>
                <a:satOff val="0"/>
                <a:lumOff val="0"/>
                <a:alphaOff val="0"/>
              </a:schemeClr>
            </a:lnRef>
            <a:fillRef idx="1">
              <a:schemeClr val="accent2">
                <a:alpha val="50000"/>
                <a:hueOff val="-8543487"/>
                <a:satOff val="24962"/>
                <a:lumOff val="-4706"/>
                <a:alphaOff val="0"/>
              </a:schemeClr>
            </a:fillRef>
            <a:effectRef idx="0">
              <a:schemeClr val="accent2">
                <a:alpha val="50000"/>
                <a:hueOff val="-8543487"/>
                <a:satOff val="24962"/>
                <a:lumOff val="-4706"/>
                <a:alphaOff val="0"/>
              </a:schemeClr>
            </a:effectRef>
            <a:fontRef idx="minor">
              <a:schemeClr val="tx1"/>
            </a:fontRef>
          </p:style>
        </p:sp>
        <p:sp>
          <p:nvSpPr>
            <p:cNvPr id="11" name="椭圆 12"/>
            <p:cNvSpPr/>
            <p:nvPr/>
          </p:nvSpPr>
          <p:spPr>
            <a:xfrm>
              <a:off x="7911117" y="2073422"/>
              <a:ext cx="1671368" cy="1671368"/>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30081" tIns="34290" rIns="130081" bIns="34290" numCol="1" spcCol="1270" anchor="ctr" anchorCtr="0">
              <a:noAutofit/>
            </a:bodyPr>
            <a:lstStyle/>
            <a:p>
              <a:pPr algn="ctr" defTabSz="1458062">
                <a:lnSpc>
                  <a:spcPct val="90000"/>
                </a:lnSpc>
                <a:spcBef>
                  <a:spcPct val="0"/>
                </a:spcBef>
                <a:spcAft>
                  <a:spcPct val="35000"/>
                </a:spcAft>
              </a:pPr>
              <a:r>
                <a:rPr lang="zh-CN" altLang="en-US" sz="2900" b="1" dirty="0" smtClean="0">
                  <a:solidFill>
                    <a:srgbClr val="333399"/>
                  </a:solidFill>
                  <a:latin typeface="Times New Roman" pitchFamily="18" charset="0"/>
                  <a:ea typeface="+mj-ea"/>
                  <a:cs typeface="Times New Roman" pitchFamily="18" charset="0"/>
                </a:rPr>
                <a:t>车站人工控制模式</a:t>
              </a:r>
              <a:endParaRPr lang="zh-CN" altLang="en-US" sz="2900" b="1" dirty="0">
                <a:solidFill>
                  <a:srgbClr val="333399"/>
                </a:solidFill>
                <a:latin typeface="Times New Roman" pitchFamily="18" charset="0"/>
                <a:ea typeface="+mj-ea"/>
                <a:cs typeface="Times New Roman" pitchFamily="18"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九</a:t>
            </a:r>
            <a:r>
              <a:rPr lang="zh-CN" altLang="en-US" dirty="0" smtClean="0"/>
              <a:t>、</a:t>
            </a:r>
            <a:r>
              <a:rPr lang="en-US" altLang="zh-CN" dirty="0" smtClean="0"/>
              <a:t>ATC</a:t>
            </a:r>
            <a:r>
              <a:rPr lang="zh-CN" altLang="en-US" dirty="0" smtClean="0"/>
              <a:t>系统控制模式</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zh-CN" altLang="en-US" sz="2900" b="1" dirty="0" smtClean="0">
                <a:solidFill>
                  <a:srgbClr val="333399"/>
                </a:solidFill>
                <a:latin typeface="Times New Roman" pitchFamily="18" charset="0"/>
                <a:ea typeface="+mj-ea"/>
                <a:cs typeface="Times New Roman" pitchFamily="18" charset="0"/>
              </a:rPr>
              <a:t>控制模式间的转换</a:t>
            </a:r>
          </a:p>
        </p:txBody>
      </p:sp>
      <p:grpSp>
        <p:nvGrpSpPr>
          <p:cNvPr id="4" name="组合 4"/>
          <p:cNvGrpSpPr/>
          <p:nvPr/>
        </p:nvGrpSpPr>
        <p:grpSpPr>
          <a:xfrm>
            <a:off x="1147579" y="1950232"/>
            <a:ext cx="3634136" cy="825109"/>
            <a:chOff x="3965" y="1375872"/>
            <a:chExt cx="2308322" cy="923329"/>
          </a:xfrm>
          <a:scene3d>
            <a:camera prst="orthographicFront">
              <a:rot lat="0" lon="0" rev="0"/>
            </a:camera>
            <a:lightRig rig="glow" dir="t">
              <a:rot lat="0" lon="0" rev="4800000"/>
            </a:lightRig>
          </a:scene3d>
        </p:grpSpPr>
        <p:sp>
          <p:nvSpPr>
            <p:cNvPr id="32" name="燕尾形 5"/>
            <p:cNvSpPr/>
            <p:nvPr/>
          </p:nvSpPr>
          <p:spPr>
            <a:xfrm>
              <a:off x="3965" y="1375872"/>
              <a:ext cx="2308322" cy="923329"/>
            </a:xfrm>
            <a:prstGeom prst="chevron">
              <a:avLst/>
            </a:prstGeom>
            <a:solidFill>
              <a:srgbClr val="00B0F0"/>
            </a:solidFill>
            <a:ln w="12700" cap="flat" cmpd="sng" algn="ctr">
              <a:noFill/>
              <a:prstDash val="solid"/>
            </a:ln>
            <a:effectLst>
              <a:outerShdw blurRad="190500" dist="228600" dir="2700000" algn="ctr">
                <a:srgbClr val="000000">
                  <a:alpha val="30000"/>
                </a:srgbClr>
              </a:outerShdw>
            </a:effectLst>
            <a:sp3d prstMaterial="matte">
              <a:bevelT w="127000" h="63500"/>
            </a:sp3d>
          </p:spPr>
        </p:sp>
        <p:sp>
          <p:nvSpPr>
            <p:cNvPr id="33" name="燕尾形 4"/>
            <p:cNvSpPr/>
            <p:nvPr/>
          </p:nvSpPr>
          <p:spPr>
            <a:xfrm>
              <a:off x="368437" y="1375872"/>
              <a:ext cx="1548809" cy="923329"/>
            </a:xfrm>
            <a:prstGeom prst="rect">
              <a:avLst/>
            </a:prstGeom>
            <a:noFill/>
            <a:ln>
              <a:noFill/>
            </a:ln>
            <a:effectLst/>
            <a:sp3d/>
          </p:spPr>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defRPr/>
              </a:pPr>
              <a:r>
                <a:rPr lang="zh-CN" altLang="en-US" sz="2900" b="1" dirty="0" smtClean="0">
                  <a:solidFill>
                    <a:sysClr val="window" lastClr="FFFFFF"/>
                  </a:solidFill>
                  <a:latin typeface="Times New Roman" pitchFamily="18" charset="0"/>
                  <a:ea typeface="+mj-ea"/>
                  <a:cs typeface="Times New Roman" pitchFamily="18" charset="0"/>
                </a:rPr>
                <a:t>转换至车站操作</a:t>
              </a:r>
              <a:endParaRPr lang="zh-CN" altLang="en-US" sz="2900" b="1" dirty="0">
                <a:solidFill>
                  <a:sysClr val="window" lastClr="FFFFFF"/>
                </a:solidFill>
                <a:latin typeface="Times New Roman" pitchFamily="18" charset="0"/>
                <a:ea typeface="+mj-ea"/>
                <a:cs typeface="Times New Roman" pitchFamily="18" charset="0"/>
              </a:endParaRPr>
            </a:p>
          </p:txBody>
        </p:sp>
      </p:grpSp>
      <p:grpSp>
        <p:nvGrpSpPr>
          <p:cNvPr id="5" name="组合 33"/>
          <p:cNvGrpSpPr/>
          <p:nvPr/>
        </p:nvGrpSpPr>
        <p:grpSpPr>
          <a:xfrm>
            <a:off x="1147579" y="3525440"/>
            <a:ext cx="3634136" cy="825109"/>
            <a:chOff x="2081456" y="1375872"/>
            <a:chExt cx="2308322" cy="923329"/>
          </a:xfrm>
          <a:scene3d>
            <a:camera prst="orthographicFront">
              <a:rot lat="0" lon="0" rev="0"/>
            </a:camera>
            <a:lightRig rig="glow" dir="t">
              <a:rot lat="0" lon="0" rev="4800000"/>
            </a:lightRig>
          </a:scene3d>
        </p:grpSpPr>
        <p:sp>
          <p:nvSpPr>
            <p:cNvPr id="35" name="燕尾形 34"/>
            <p:cNvSpPr/>
            <p:nvPr/>
          </p:nvSpPr>
          <p:spPr>
            <a:xfrm>
              <a:off x="2081456" y="1375872"/>
              <a:ext cx="2308322" cy="923329"/>
            </a:xfrm>
            <a:prstGeom prst="chevron">
              <a:avLst/>
            </a:prstGeom>
            <a:solidFill>
              <a:srgbClr val="00B050"/>
            </a:solidFill>
            <a:ln w="12700" cap="flat" cmpd="sng" algn="ctr">
              <a:noFill/>
              <a:prstDash val="solid"/>
            </a:ln>
            <a:effectLst>
              <a:outerShdw blurRad="190500" dist="228600" dir="2700000" algn="ctr">
                <a:srgbClr val="000000">
                  <a:alpha val="30000"/>
                </a:srgbClr>
              </a:outerShdw>
            </a:effectLst>
            <a:sp3d prstMaterial="matte">
              <a:bevelT w="127000" h="63500"/>
            </a:sp3d>
          </p:spPr>
        </p:sp>
        <p:sp>
          <p:nvSpPr>
            <p:cNvPr id="36" name="燕尾形 6"/>
            <p:cNvSpPr/>
            <p:nvPr/>
          </p:nvSpPr>
          <p:spPr>
            <a:xfrm>
              <a:off x="2385183" y="1375872"/>
              <a:ext cx="1731241" cy="923329"/>
            </a:xfrm>
            <a:prstGeom prst="rect">
              <a:avLst/>
            </a:prstGeom>
            <a:noFill/>
            <a:ln>
              <a:noFill/>
            </a:ln>
            <a:effectLst/>
            <a:sp3d/>
          </p:spPr>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defRPr/>
              </a:pPr>
              <a:r>
                <a:rPr lang="zh-CN" altLang="en-US" sz="2900" b="1" dirty="0" smtClean="0">
                  <a:solidFill>
                    <a:sysClr val="window" lastClr="FFFFFF"/>
                  </a:solidFill>
                  <a:latin typeface="Times New Roman" pitchFamily="18" charset="0"/>
                  <a:ea typeface="+mj-ea"/>
                  <a:cs typeface="Times New Roman" pitchFamily="18" charset="0"/>
                </a:rPr>
                <a:t>强制转换至</a:t>
              </a:r>
              <a:r>
                <a:rPr lang="en-US" altLang="zh-CN" sz="2900" b="1" dirty="0" smtClean="0">
                  <a:solidFill>
                    <a:sysClr val="window" lastClr="FFFFFF"/>
                  </a:solidFill>
                  <a:latin typeface="Times New Roman" pitchFamily="18" charset="0"/>
                  <a:ea typeface="+mj-ea"/>
                  <a:cs typeface="Times New Roman" pitchFamily="18" charset="0"/>
                </a:rPr>
                <a:t> </a:t>
              </a:r>
              <a:r>
                <a:rPr lang="zh-CN" altLang="en-US" sz="2900" b="1" dirty="0" smtClean="0">
                  <a:solidFill>
                    <a:sysClr val="window" lastClr="FFFFFF"/>
                  </a:solidFill>
                  <a:latin typeface="Times New Roman" pitchFamily="18" charset="0"/>
                  <a:ea typeface="+mj-ea"/>
                  <a:cs typeface="Times New Roman" pitchFamily="18" charset="0"/>
                </a:rPr>
                <a:t>车站操作</a:t>
              </a:r>
              <a:endParaRPr lang="en-US" altLang="zh-CN" sz="2900" b="1" dirty="0" smtClean="0">
                <a:solidFill>
                  <a:sysClr val="window" lastClr="FFFFFF"/>
                </a:solidFill>
                <a:latin typeface="Times New Roman" pitchFamily="18" charset="0"/>
                <a:ea typeface="+mj-ea"/>
                <a:cs typeface="Times New Roman" pitchFamily="18" charset="0"/>
              </a:endParaRPr>
            </a:p>
          </p:txBody>
        </p:sp>
      </p:grpSp>
      <p:sp>
        <p:nvSpPr>
          <p:cNvPr id="37" name="Rectangle 1"/>
          <p:cNvSpPr>
            <a:spLocks noChangeArrowheads="1"/>
          </p:cNvSpPr>
          <p:nvPr/>
        </p:nvSpPr>
        <p:spPr bwMode="auto">
          <a:xfrm>
            <a:off x="4972985" y="1575183"/>
            <a:ext cx="6025014" cy="1897279"/>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 只有当控制中心</a:t>
            </a:r>
            <a:r>
              <a:rPr lang="en-US" altLang="zh-CN" sz="2900" b="1" kern="0" dirty="0" smtClean="0">
                <a:solidFill>
                  <a:srgbClr val="333399"/>
                </a:solidFill>
                <a:latin typeface="Times New Roman" pitchFamily="18" charset="0"/>
                <a:ea typeface="宋体" pitchFamily="2" charset="-122"/>
                <a:cs typeface="fangsong_gb2312"/>
              </a:rPr>
              <a:t>ATS</a:t>
            </a:r>
            <a:r>
              <a:rPr lang="zh-CN" altLang="en-US" sz="2900" b="1" kern="0" dirty="0" smtClean="0">
                <a:solidFill>
                  <a:srgbClr val="333399"/>
                </a:solidFill>
                <a:latin typeface="Times New Roman" pitchFamily="18" charset="0"/>
                <a:ea typeface="宋体" pitchFamily="2" charset="-122"/>
                <a:cs typeface="fangsong_gb2312"/>
              </a:rPr>
              <a:t>已经发出相应的命令，才能转换到车站操作模式。所有转换操作只能由车站操作员才能有效实施。</a:t>
            </a:r>
          </a:p>
        </p:txBody>
      </p:sp>
      <p:sp>
        <p:nvSpPr>
          <p:cNvPr id="38" name="Rectangle 1"/>
          <p:cNvSpPr>
            <a:spLocks noChangeArrowheads="1"/>
          </p:cNvSpPr>
          <p:nvPr/>
        </p:nvSpPr>
        <p:spPr bwMode="auto">
          <a:xfrm>
            <a:off x="4972985" y="3450431"/>
            <a:ext cx="6025014" cy="1004727"/>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在没有收到控制中心</a:t>
            </a:r>
            <a:r>
              <a:rPr lang="en-US" altLang="zh-CN" sz="2900" b="1" kern="0" dirty="0" smtClean="0">
                <a:solidFill>
                  <a:srgbClr val="333399"/>
                </a:solidFill>
                <a:latin typeface="Times New Roman" pitchFamily="18" charset="0"/>
                <a:ea typeface="宋体" pitchFamily="2" charset="-122"/>
                <a:cs typeface="fangsong_gb2312"/>
              </a:rPr>
              <a:t>ATS</a:t>
            </a:r>
            <a:r>
              <a:rPr lang="zh-CN" altLang="en-US" sz="2900" b="1" kern="0" dirty="0" smtClean="0">
                <a:solidFill>
                  <a:srgbClr val="333399"/>
                </a:solidFill>
                <a:latin typeface="Times New Roman" pitchFamily="18" charset="0"/>
                <a:ea typeface="宋体" pitchFamily="2" charset="-122"/>
                <a:cs typeface="fangsong_gb2312"/>
              </a:rPr>
              <a:t>发出的命令时，也可以转换至车站操作。</a:t>
            </a:r>
          </a:p>
        </p:txBody>
      </p:sp>
      <p:grpSp>
        <p:nvGrpSpPr>
          <p:cNvPr id="6" name="组合 38"/>
          <p:cNvGrpSpPr/>
          <p:nvPr/>
        </p:nvGrpSpPr>
        <p:grpSpPr>
          <a:xfrm>
            <a:off x="1147579" y="5250668"/>
            <a:ext cx="3634136" cy="825109"/>
            <a:chOff x="2081456" y="1375872"/>
            <a:chExt cx="2308322" cy="923329"/>
          </a:xfrm>
          <a:scene3d>
            <a:camera prst="orthographicFront">
              <a:rot lat="0" lon="0" rev="0"/>
            </a:camera>
            <a:lightRig rig="glow" dir="t">
              <a:rot lat="0" lon="0" rev="4800000"/>
            </a:lightRig>
          </a:scene3d>
        </p:grpSpPr>
        <p:sp>
          <p:nvSpPr>
            <p:cNvPr id="40" name="燕尾形 39"/>
            <p:cNvSpPr/>
            <p:nvPr/>
          </p:nvSpPr>
          <p:spPr>
            <a:xfrm>
              <a:off x="2081456" y="1375872"/>
              <a:ext cx="2308322" cy="923329"/>
            </a:xfrm>
            <a:prstGeom prst="chevron">
              <a:avLst/>
            </a:prstGeom>
            <a:solidFill>
              <a:srgbClr val="FF9900"/>
            </a:solidFill>
            <a:ln w="12700" cap="flat" cmpd="sng" algn="ctr">
              <a:noFill/>
              <a:prstDash val="solid"/>
            </a:ln>
            <a:effectLst>
              <a:outerShdw blurRad="190500" dist="228600" dir="2700000" algn="ctr">
                <a:srgbClr val="000000">
                  <a:alpha val="30000"/>
                </a:srgbClr>
              </a:outerShdw>
            </a:effectLst>
            <a:sp3d prstMaterial="matte">
              <a:bevelT w="127000" h="63500"/>
            </a:sp3d>
          </p:spPr>
        </p:sp>
        <p:sp>
          <p:nvSpPr>
            <p:cNvPr id="41" name="燕尾形 6"/>
            <p:cNvSpPr/>
            <p:nvPr/>
          </p:nvSpPr>
          <p:spPr>
            <a:xfrm>
              <a:off x="2385183" y="1375872"/>
              <a:ext cx="1731241" cy="923329"/>
            </a:xfrm>
            <a:prstGeom prst="rect">
              <a:avLst/>
            </a:prstGeom>
            <a:noFill/>
            <a:ln>
              <a:noFill/>
            </a:ln>
            <a:effectLst/>
            <a:sp3d/>
          </p:spPr>
          <p:txBody>
            <a:bodyPr spcFirstLastPara="0" vert="horz" wrap="square" lIns="96012" tIns="32004" rIns="32004" bIns="32004" numCol="1" spcCol="1270" anchor="ctr" anchorCtr="0">
              <a:noAutofit/>
            </a:bodyPr>
            <a:lstStyle/>
            <a:p>
              <a:pPr algn="ctr" defTabSz="1296055">
                <a:lnSpc>
                  <a:spcPct val="90000"/>
                </a:lnSpc>
                <a:spcBef>
                  <a:spcPct val="0"/>
                </a:spcBef>
                <a:spcAft>
                  <a:spcPct val="35000"/>
                </a:spcAft>
                <a:defRPr/>
              </a:pPr>
              <a:r>
                <a:rPr lang="zh-CN" altLang="en-US" sz="2900" b="1" dirty="0" smtClean="0">
                  <a:solidFill>
                    <a:sysClr val="window" lastClr="FFFFFF"/>
                  </a:solidFill>
                  <a:latin typeface="Times New Roman" pitchFamily="18" charset="0"/>
                  <a:ea typeface="+mj-ea"/>
                  <a:cs typeface="Times New Roman" pitchFamily="18" charset="0"/>
                </a:rPr>
                <a:t>转换至控制中心</a:t>
              </a:r>
              <a:r>
                <a:rPr lang="en-US" altLang="zh-CN" sz="2900" b="1" dirty="0" smtClean="0">
                  <a:solidFill>
                    <a:sysClr val="window" lastClr="FFFFFF"/>
                  </a:solidFill>
                  <a:latin typeface="Times New Roman" pitchFamily="18" charset="0"/>
                  <a:ea typeface="+mj-ea"/>
                  <a:cs typeface="Times New Roman" pitchFamily="18" charset="0"/>
                </a:rPr>
                <a:t>ATS</a:t>
              </a:r>
              <a:r>
                <a:rPr lang="zh-CN" altLang="en-US" sz="2900" b="1" dirty="0" smtClean="0">
                  <a:solidFill>
                    <a:sysClr val="window" lastClr="FFFFFF"/>
                  </a:solidFill>
                  <a:latin typeface="Times New Roman" pitchFamily="18" charset="0"/>
                  <a:ea typeface="+mj-ea"/>
                  <a:cs typeface="Times New Roman" pitchFamily="18" charset="0"/>
                </a:rPr>
                <a:t>操作</a:t>
              </a:r>
              <a:endParaRPr lang="en-US" altLang="zh-CN" sz="2900" b="1" dirty="0" smtClean="0">
                <a:solidFill>
                  <a:sysClr val="window" lastClr="FFFFFF"/>
                </a:solidFill>
                <a:latin typeface="Times New Roman" pitchFamily="18" charset="0"/>
                <a:ea typeface="+mj-ea"/>
                <a:cs typeface="Times New Roman" pitchFamily="18" charset="0"/>
              </a:endParaRPr>
            </a:p>
          </p:txBody>
        </p:sp>
      </p:grpSp>
      <p:sp>
        <p:nvSpPr>
          <p:cNvPr id="42" name="Rectangle 1"/>
          <p:cNvSpPr>
            <a:spLocks noChangeArrowheads="1"/>
          </p:cNvSpPr>
          <p:nvPr/>
        </p:nvSpPr>
        <p:spPr bwMode="auto">
          <a:xfrm>
            <a:off x="4972985" y="4828180"/>
            <a:ext cx="6025014" cy="1897279"/>
          </a:xfrm>
          <a:prstGeom prst="rect">
            <a:avLst/>
          </a:prstGeom>
          <a:noFill/>
          <a:ln w="9525">
            <a:noFill/>
            <a:miter lim="800000"/>
            <a:headEnd/>
            <a:tailEnd/>
          </a:ln>
          <a:effectLst/>
        </p:spPr>
        <p:txBody>
          <a:bodyPr vert="horz" wrap="square" lIns="111090" tIns="55545" rIns="111090" bIns="55545" numCol="1" anchor="ctr" anchorCtr="0" compatLnSpc="1">
            <a:prstTxWarp prst="textNoShape">
              <a:avLst/>
            </a:prstTxWarp>
            <a:spAutoFit/>
          </a:bodyPr>
          <a:lstStyle/>
          <a:p>
            <a:pPr lvl="0"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只有当车站操作已经发出释放的命令，才能转换到控制中心</a:t>
            </a:r>
            <a:r>
              <a:rPr lang="en-US" altLang="zh-CN" sz="2900" b="1" kern="0" dirty="0" smtClean="0">
                <a:solidFill>
                  <a:srgbClr val="333399"/>
                </a:solidFill>
                <a:latin typeface="Times New Roman" pitchFamily="18" charset="0"/>
                <a:ea typeface="宋体" pitchFamily="2" charset="-122"/>
                <a:cs typeface="fangsong_gb2312"/>
              </a:rPr>
              <a:t>ATS</a:t>
            </a:r>
            <a:r>
              <a:rPr lang="zh-CN" altLang="en-US" sz="2900" b="1" kern="0" dirty="0" smtClean="0">
                <a:solidFill>
                  <a:srgbClr val="333399"/>
                </a:solidFill>
                <a:latin typeface="Times New Roman" pitchFamily="18" charset="0"/>
                <a:ea typeface="宋体" pitchFamily="2" charset="-122"/>
                <a:cs typeface="fangsong_gb2312"/>
              </a:rPr>
              <a:t>操作，所有转换操作只有由控制中心操作员才能有效实施。</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7" grpId="0"/>
      <p:bldP spid="38" grpId="0"/>
      <p:bldP spid="4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十、</a:t>
            </a:r>
            <a:r>
              <a:rPr lang="zh-CN" altLang="en-US" dirty="0" smtClean="0"/>
              <a:t>驾驶模式及模式转换</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驾驶模式</a:t>
            </a:r>
          </a:p>
        </p:txBody>
      </p:sp>
      <p:grpSp>
        <p:nvGrpSpPr>
          <p:cNvPr id="4" name="组合 4"/>
          <p:cNvGrpSpPr/>
          <p:nvPr/>
        </p:nvGrpSpPr>
        <p:grpSpPr>
          <a:xfrm>
            <a:off x="6981323" y="1795779"/>
            <a:ext cx="1687373" cy="1323464"/>
            <a:chOff x="4192525" y="33717"/>
            <a:chExt cx="1149216" cy="1149216"/>
          </a:xfrm>
        </p:grpSpPr>
        <p:sp>
          <p:nvSpPr>
            <p:cNvPr id="23" name="矩形 22"/>
            <p:cNvSpPr/>
            <p:nvPr/>
          </p:nvSpPr>
          <p:spPr>
            <a:xfrm>
              <a:off x="4192525" y="33717"/>
              <a:ext cx="1149216" cy="114921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4" name="矩形 23"/>
            <p:cNvSpPr/>
            <p:nvPr/>
          </p:nvSpPr>
          <p:spPr>
            <a:xfrm>
              <a:off x="4192525" y="33717"/>
              <a:ext cx="1149216" cy="114921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400" tIns="25400" rIns="25400" bIns="25400" numCol="1" spcCol="1270" anchor="ctr" anchorCtr="0">
              <a:noAutofit/>
            </a:bodyPr>
            <a:lstStyle/>
            <a:p>
              <a:pPr algn="ctr" defTabSz="1080046">
                <a:lnSpc>
                  <a:spcPct val="90000"/>
                </a:lnSpc>
                <a:spcBef>
                  <a:spcPct val="0"/>
                </a:spcBef>
                <a:spcAft>
                  <a:spcPct val="35000"/>
                </a:spcAft>
              </a:pPr>
              <a:r>
                <a:rPr lang="zh-CN" altLang="en-US" sz="2400" b="1" dirty="0" smtClean="0">
                  <a:solidFill>
                    <a:srgbClr val="333399"/>
                  </a:solidFill>
                  <a:latin typeface="Times New Roman" pitchFamily="18" charset="0"/>
                  <a:ea typeface="+mj-ea"/>
                  <a:cs typeface="Times New Roman" pitchFamily="18" charset="0"/>
                </a:rPr>
                <a:t>列车自动防护驾驶模式（</a:t>
              </a:r>
              <a:r>
                <a:rPr lang="en-US" altLang="zh-CN" sz="2400" b="1" dirty="0" smtClean="0">
                  <a:solidFill>
                    <a:srgbClr val="333399"/>
                  </a:solidFill>
                  <a:latin typeface="Times New Roman" pitchFamily="18" charset="0"/>
                  <a:ea typeface="+mj-ea"/>
                  <a:cs typeface="Times New Roman" pitchFamily="18" charset="0"/>
                </a:rPr>
                <a:t>SM</a:t>
              </a:r>
              <a:r>
                <a:rPr lang="zh-CN" altLang="en-US" sz="2400" b="1" dirty="0" smtClean="0">
                  <a:solidFill>
                    <a:srgbClr val="333399"/>
                  </a:solidFill>
                  <a:latin typeface="Times New Roman" pitchFamily="18" charset="0"/>
                  <a:ea typeface="+mj-ea"/>
                  <a:cs typeface="Times New Roman" pitchFamily="18" charset="0"/>
                </a:rPr>
                <a:t>）</a:t>
              </a:r>
              <a:endParaRPr lang="zh-CN" altLang="en-US" sz="2400" b="1" dirty="0">
                <a:solidFill>
                  <a:srgbClr val="333399"/>
                </a:solidFill>
                <a:latin typeface="Times New Roman" pitchFamily="18" charset="0"/>
                <a:ea typeface="+mj-ea"/>
                <a:cs typeface="Times New Roman" pitchFamily="18" charset="0"/>
              </a:endParaRPr>
            </a:p>
          </p:txBody>
        </p:sp>
      </p:grpSp>
      <p:sp>
        <p:nvSpPr>
          <p:cNvPr id="6" name="环形箭头 5"/>
          <p:cNvSpPr/>
          <p:nvPr/>
        </p:nvSpPr>
        <p:spPr>
          <a:xfrm>
            <a:off x="2677743" y="1638067"/>
            <a:ext cx="6327379" cy="4962779"/>
          </a:xfrm>
          <a:prstGeom prst="circularArrow">
            <a:avLst>
              <a:gd name="adj1" fmla="val 5200"/>
              <a:gd name="adj2" fmla="val 335918"/>
              <a:gd name="adj3" fmla="val 21293222"/>
              <a:gd name="adj4" fmla="val 19766257"/>
              <a:gd name="adj5" fmla="val 6067"/>
            </a:avLst>
          </a:prstGeom>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grpSp>
        <p:nvGrpSpPr>
          <p:cNvPr id="5" name="组合 6"/>
          <p:cNvGrpSpPr/>
          <p:nvPr/>
        </p:nvGrpSpPr>
        <p:grpSpPr>
          <a:xfrm>
            <a:off x="7636710" y="4040246"/>
            <a:ext cx="1687373" cy="1323464"/>
            <a:chOff x="4887069" y="2171304"/>
            <a:chExt cx="1149216" cy="1149216"/>
          </a:xfrm>
        </p:grpSpPr>
        <p:sp>
          <p:nvSpPr>
            <p:cNvPr id="21" name="矩形 20"/>
            <p:cNvSpPr/>
            <p:nvPr/>
          </p:nvSpPr>
          <p:spPr>
            <a:xfrm>
              <a:off x="4887069" y="2171304"/>
              <a:ext cx="1149216" cy="114921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2" name="矩形 21"/>
            <p:cNvSpPr/>
            <p:nvPr/>
          </p:nvSpPr>
          <p:spPr>
            <a:xfrm>
              <a:off x="4887069" y="2171304"/>
              <a:ext cx="1149216" cy="114921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400" tIns="25400" rIns="25400" bIns="25400" numCol="1" spcCol="1270" anchor="ctr" anchorCtr="0">
              <a:noAutofit/>
            </a:bodyPr>
            <a:lstStyle/>
            <a:p>
              <a:pPr algn="ctr" defTabSz="1080046">
                <a:lnSpc>
                  <a:spcPct val="90000"/>
                </a:lnSpc>
                <a:spcBef>
                  <a:spcPct val="0"/>
                </a:spcBef>
                <a:spcAft>
                  <a:spcPct val="35000"/>
                </a:spcAft>
              </a:pPr>
              <a:r>
                <a:rPr lang="zh-CN" altLang="en-US" sz="2400" b="1" dirty="0" smtClean="0">
                  <a:solidFill>
                    <a:srgbClr val="333399"/>
                  </a:solidFill>
                  <a:latin typeface="Times New Roman" pitchFamily="18" charset="0"/>
                  <a:ea typeface="+mj-ea"/>
                  <a:cs typeface="Times New Roman" pitchFamily="18" charset="0"/>
                </a:rPr>
                <a:t>限制人工驾驶模式（</a:t>
              </a:r>
              <a:r>
                <a:rPr lang="en-US" altLang="zh-CN" sz="2400" b="1" dirty="0" smtClean="0">
                  <a:solidFill>
                    <a:srgbClr val="333399"/>
                  </a:solidFill>
                  <a:latin typeface="Times New Roman" pitchFamily="18" charset="0"/>
                  <a:ea typeface="+mj-ea"/>
                  <a:cs typeface="Times New Roman" pitchFamily="18" charset="0"/>
                </a:rPr>
                <a:t>RM</a:t>
              </a:r>
              <a:r>
                <a:rPr lang="zh-CN" altLang="en-US" sz="2400" b="1" dirty="0" smtClean="0">
                  <a:solidFill>
                    <a:srgbClr val="333399"/>
                  </a:solidFill>
                  <a:latin typeface="Times New Roman" pitchFamily="18" charset="0"/>
                  <a:ea typeface="+mj-ea"/>
                  <a:cs typeface="Times New Roman" pitchFamily="18" charset="0"/>
                </a:rPr>
                <a:t>）</a:t>
              </a:r>
              <a:endParaRPr lang="zh-CN" altLang="en-US" sz="2400" b="1" dirty="0">
                <a:solidFill>
                  <a:srgbClr val="333399"/>
                </a:solidFill>
                <a:latin typeface="Times New Roman" pitchFamily="18" charset="0"/>
                <a:ea typeface="+mj-ea"/>
                <a:cs typeface="Times New Roman" pitchFamily="18" charset="0"/>
              </a:endParaRPr>
            </a:p>
          </p:txBody>
        </p:sp>
      </p:grpSp>
      <p:sp>
        <p:nvSpPr>
          <p:cNvPr id="8" name="环形箭头 7"/>
          <p:cNvSpPr/>
          <p:nvPr/>
        </p:nvSpPr>
        <p:spPr>
          <a:xfrm>
            <a:off x="2949187" y="1425163"/>
            <a:ext cx="6327379" cy="4962779"/>
          </a:xfrm>
          <a:prstGeom prst="circularArrow">
            <a:avLst>
              <a:gd name="adj1" fmla="val 5200"/>
              <a:gd name="adj2" fmla="val 335918"/>
              <a:gd name="adj3" fmla="val 4014677"/>
              <a:gd name="adj4" fmla="val 2253452"/>
              <a:gd name="adj5" fmla="val 6067"/>
            </a:avLst>
          </a:prstGeom>
        </p:spPr>
        <p:style>
          <a:lnRef idx="3">
            <a:schemeClr val="lt1">
              <a:hueOff val="0"/>
              <a:satOff val="0"/>
              <a:lumOff val="0"/>
              <a:alphaOff val="0"/>
            </a:schemeClr>
          </a:lnRef>
          <a:fillRef idx="1">
            <a:schemeClr val="accent2">
              <a:hueOff val="-2135872"/>
              <a:satOff val="6241"/>
              <a:lumOff val="-1176"/>
              <a:alphaOff val="0"/>
            </a:schemeClr>
          </a:fillRef>
          <a:effectRef idx="1">
            <a:schemeClr val="accent2">
              <a:hueOff val="-2135872"/>
              <a:satOff val="6241"/>
              <a:lumOff val="-1176"/>
              <a:alphaOff val="0"/>
            </a:schemeClr>
          </a:effectRef>
          <a:fontRef idx="minor">
            <a:schemeClr val="lt1"/>
          </a:fontRef>
        </p:style>
      </p:sp>
      <p:grpSp>
        <p:nvGrpSpPr>
          <p:cNvPr id="7" name="组合 8"/>
          <p:cNvGrpSpPr/>
          <p:nvPr/>
        </p:nvGrpSpPr>
        <p:grpSpPr>
          <a:xfrm>
            <a:off x="5202470" y="5427402"/>
            <a:ext cx="1687373" cy="1323464"/>
            <a:chOff x="3068729" y="3492405"/>
            <a:chExt cx="1149216" cy="1149216"/>
          </a:xfrm>
        </p:grpSpPr>
        <p:sp>
          <p:nvSpPr>
            <p:cNvPr id="19" name="矩形 18"/>
            <p:cNvSpPr/>
            <p:nvPr/>
          </p:nvSpPr>
          <p:spPr>
            <a:xfrm>
              <a:off x="3068729" y="3492405"/>
              <a:ext cx="1149216" cy="114921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矩形 19"/>
            <p:cNvSpPr/>
            <p:nvPr/>
          </p:nvSpPr>
          <p:spPr>
            <a:xfrm>
              <a:off x="3068729" y="3492405"/>
              <a:ext cx="1149216" cy="114921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400" tIns="25400" rIns="25400" bIns="25400" numCol="1" spcCol="1270" anchor="ctr" anchorCtr="0">
              <a:noAutofit/>
            </a:bodyPr>
            <a:lstStyle/>
            <a:p>
              <a:pPr algn="ctr" defTabSz="1080046">
                <a:lnSpc>
                  <a:spcPct val="90000"/>
                </a:lnSpc>
                <a:spcBef>
                  <a:spcPct val="0"/>
                </a:spcBef>
                <a:spcAft>
                  <a:spcPct val="35000"/>
                </a:spcAft>
              </a:pPr>
              <a:r>
                <a:rPr lang="zh-CN" altLang="en-US" sz="2400" b="1" dirty="0" smtClean="0">
                  <a:solidFill>
                    <a:srgbClr val="333399"/>
                  </a:solidFill>
                  <a:latin typeface="Times New Roman" pitchFamily="18" charset="0"/>
                  <a:ea typeface="+mj-ea"/>
                  <a:cs typeface="Times New Roman" pitchFamily="18" charset="0"/>
                </a:rPr>
                <a:t>非限制人工驾驶模式（</a:t>
              </a:r>
              <a:r>
                <a:rPr lang="en-US" altLang="zh-CN" sz="2400" b="1" dirty="0" smtClean="0">
                  <a:solidFill>
                    <a:srgbClr val="333399"/>
                  </a:solidFill>
                  <a:latin typeface="Times New Roman" pitchFamily="18" charset="0"/>
                  <a:ea typeface="+mj-ea"/>
                  <a:cs typeface="Times New Roman" pitchFamily="18" charset="0"/>
                </a:rPr>
                <a:t>URM</a:t>
              </a:r>
              <a:r>
                <a:rPr lang="zh-CN" altLang="en-US" sz="2400" b="1" dirty="0" smtClean="0">
                  <a:solidFill>
                    <a:srgbClr val="333399"/>
                  </a:solidFill>
                  <a:latin typeface="Times New Roman" pitchFamily="18" charset="0"/>
                  <a:ea typeface="+mj-ea"/>
                  <a:cs typeface="Times New Roman" pitchFamily="18" charset="0"/>
                </a:rPr>
                <a:t>）</a:t>
              </a:r>
              <a:endParaRPr lang="zh-CN" altLang="en-US" sz="2400" b="1" dirty="0">
                <a:solidFill>
                  <a:srgbClr val="333399"/>
                </a:solidFill>
                <a:latin typeface="Times New Roman" pitchFamily="18" charset="0"/>
                <a:ea typeface="+mj-ea"/>
                <a:cs typeface="Times New Roman" pitchFamily="18" charset="0"/>
              </a:endParaRPr>
            </a:p>
          </p:txBody>
        </p:sp>
      </p:grpSp>
      <p:sp>
        <p:nvSpPr>
          <p:cNvPr id="10" name="环形箭头 9"/>
          <p:cNvSpPr/>
          <p:nvPr/>
        </p:nvSpPr>
        <p:spPr>
          <a:xfrm>
            <a:off x="2677743" y="1439660"/>
            <a:ext cx="6327379" cy="4962779"/>
          </a:xfrm>
          <a:prstGeom prst="circularArrow">
            <a:avLst>
              <a:gd name="adj1" fmla="val 5200"/>
              <a:gd name="adj2" fmla="val 335918"/>
              <a:gd name="adj3" fmla="val 8210630"/>
              <a:gd name="adj4" fmla="val 6449405"/>
              <a:gd name="adj5" fmla="val 6067"/>
            </a:avLst>
          </a:prstGeom>
        </p:spPr>
        <p:style>
          <a:lnRef idx="3">
            <a:schemeClr val="lt1">
              <a:hueOff val="0"/>
              <a:satOff val="0"/>
              <a:lumOff val="0"/>
              <a:alphaOff val="0"/>
            </a:schemeClr>
          </a:lnRef>
          <a:fillRef idx="1">
            <a:schemeClr val="accent2">
              <a:hueOff val="-4271743"/>
              <a:satOff val="12481"/>
              <a:lumOff val="-2353"/>
              <a:alphaOff val="0"/>
            </a:schemeClr>
          </a:fillRef>
          <a:effectRef idx="1">
            <a:schemeClr val="accent2">
              <a:hueOff val="-4271743"/>
              <a:satOff val="12481"/>
              <a:lumOff val="-2353"/>
              <a:alphaOff val="0"/>
            </a:schemeClr>
          </a:effectRef>
          <a:fontRef idx="minor">
            <a:schemeClr val="lt1"/>
          </a:fontRef>
        </p:style>
      </p:sp>
      <p:grpSp>
        <p:nvGrpSpPr>
          <p:cNvPr id="9" name="组合 10"/>
          <p:cNvGrpSpPr/>
          <p:nvPr/>
        </p:nvGrpSpPr>
        <p:grpSpPr>
          <a:xfrm>
            <a:off x="2390836" y="3975500"/>
            <a:ext cx="1687373" cy="1323464"/>
            <a:chOff x="1250389" y="2171304"/>
            <a:chExt cx="1149216" cy="1149216"/>
          </a:xfrm>
        </p:grpSpPr>
        <p:sp>
          <p:nvSpPr>
            <p:cNvPr id="17" name="矩形 16"/>
            <p:cNvSpPr/>
            <p:nvPr/>
          </p:nvSpPr>
          <p:spPr>
            <a:xfrm>
              <a:off x="1250389" y="2171304"/>
              <a:ext cx="1149216" cy="114921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矩形 17"/>
            <p:cNvSpPr/>
            <p:nvPr/>
          </p:nvSpPr>
          <p:spPr>
            <a:xfrm>
              <a:off x="1250389" y="2171304"/>
              <a:ext cx="1149216" cy="114921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400" tIns="25400" rIns="25400" bIns="25400" numCol="1" spcCol="1270" anchor="ctr" anchorCtr="0">
              <a:noAutofit/>
            </a:bodyPr>
            <a:lstStyle/>
            <a:p>
              <a:pPr algn="ctr" defTabSz="1080046">
                <a:lnSpc>
                  <a:spcPct val="90000"/>
                </a:lnSpc>
                <a:spcBef>
                  <a:spcPct val="0"/>
                </a:spcBef>
                <a:spcAft>
                  <a:spcPct val="35000"/>
                </a:spcAft>
              </a:pPr>
              <a:r>
                <a:rPr lang="zh-CN" altLang="en-US" sz="2400" b="1" dirty="0" smtClean="0">
                  <a:solidFill>
                    <a:srgbClr val="333399"/>
                  </a:solidFill>
                  <a:latin typeface="Times New Roman" pitchFamily="18" charset="0"/>
                  <a:ea typeface="+mj-ea"/>
                  <a:cs typeface="Times New Roman" pitchFamily="18" charset="0"/>
                </a:rPr>
                <a:t>自动折返驾驶模式（</a:t>
              </a:r>
              <a:r>
                <a:rPr lang="en-US" altLang="zh-CN" sz="2400" b="1" dirty="0" smtClean="0">
                  <a:solidFill>
                    <a:srgbClr val="333399"/>
                  </a:solidFill>
                  <a:latin typeface="Times New Roman" pitchFamily="18" charset="0"/>
                  <a:ea typeface="+mj-ea"/>
                  <a:cs typeface="Times New Roman" pitchFamily="18" charset="0"/>
                </a:rPr>
                <a:t>AR</a:t>
              </a:r>
              <a:r>
                <a:rPr lang="zh-CN" altLang="en-US" sz="2400" b="1" dirty="0" smtClean="0">
                  <a:solidFill>
                    <a:srgbClr val="333399"/>
                  </a:solidFill>
                  <a:latin typeface="Times New Roman" pitchFamily="18" charset="0"/>
                  <a:ea typeface="+mj-ea"/>
                  <a:cs typeface="Times New Roman" pitchFamily="18" charset="0"/>
                </a:rPr>
                <a:t>）</a:t>
              </a:r>
              <a:endParaRPr lang="zh-CN" altLang="en-US" sz="2400" b="1" dirty="0">
                <a:solidFill>
                  <a:srgbClr val="333399"/>
                </a:solidFill>
                <a:latin typeface="Times New Roman" pitchFamily="18" charset="0"/>
                <a:ea typeface="+mj-ea"/>
                <a:cs typeface="Times New Roman" pitchFamily="18" charset="0"/>
              </a:endParaRPr>
            </a:p>
          </p:txBody>
        </p:sp>
      </p:grpSp>
      <p:sp>
        <p:nvSpPr>
          <p:cNvPr id="12" name="环形箭头 11"/>
          <p:cNvSpPr/>
          <p:nvPr/>
        </p:nvSpPr>
        <p:spPr>
          <a:xfrm>
            <a:off x="2677743" y="1439660"/>
            <a:ext cx="6327379" cy="4962779"/>
          </a:xfrm>
          <a:prstGeom prst="circularArrow">
            <a:avLst>
              <a:gd name="adj1" fmla="val 5200"/>
              <a:gd name="adj2" fmla="val 335918"/>
              <a:gd name="adj3" fmla="val 12297825"/>
              <a:gd name="adj4" fmla="val 10770860"/>
              <a:gd name="adj5" fmla="val 6067"/>
            </a:avLst>
          </a:prstGeom>
        </p:spPr>
        <p:style>
          <a:lnRef idx="3">
            <a:schemeClr val="lt1">
              <a:hueOff val="0"/>
              <a:satOff val="0"/>
              <a:lumOff val="0"/>
              <a:alphaOff val="0"/>
            </a:schemeClr>
          </a:lnRef>
          <a:fillRef idx="1">
            <a:schemeClr val="accent2">
              <a:hueOff val="-6407615"/>
              <a:satOff val="18722"/>
              <a:lumOff val="-3529"/>
              <a:alphaOff val="0"/>
            </a:schemeClr>
          </a:fillRef>
          <a:effectRef idx="1">
            <a:schemeClr val="accent2">
              <a:hueOff val="-6407615"/>
              <a:satOff val="18722"/>
              <a:lumOff val="-3529"/>
              <a:alphaOff val="0"/>
            </a:schemeClr>
          </a:effectRef>
          <a:fontRef idx="minor">
            <a:schemeClr val="lt1"/>
          </a:fontRef>
        </p:style>
      </p:sp>
      <p:grpSp>
        <p:nvGrpSpPr>
          <p:cNvPr id="11" name="组合 12"/>
          <p:cNvGrpSpPr/>
          <p:nvPr/>
        </p:nvGrpSpPr>
        <p:grpSpPr>
          <a:xfrm>
            <a:off x="3442822" y="1795779"/>
            <a:ext cx="1687373" cy="1323464"/>
            <a:chOff x="1944933" y="33717"/>
            <a:chExt cx="1149216" cy="1149216"/>
          </a:xfrm>
        </p:grpSpPr>
        <p:sp>
          <p:nvSpPr>
            <p:cNvPr id="15" name="矩形 14"/>
            <p:cNvSpPr/>
            <p:nvPr/>
          </p:nvSpPr>
          <p:spPr>
            <a:xfrm>
              <a:off x="1944933" y="33717"/>
              <a:ext cx="1149216" cy="114921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矩形 15"/>
            <p:cNvSpPr/>
            <p:nvPr/>
          </p:nvSpPr>
          <p:spPr>
            <a:xfrm>
              <a:off x="1944933" y="33717"/>
              <a:ext cx="1149216" cy="114921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5400" tIns="25400" rIns="25400" bIns="25400" numCol="1" spcCol="1270" anchor="ctr" anchorCtr="0">
              <a:noAutofit/>
            </a:bodyPr>
            <a:lstStyle/>
            <a:p>
              <a:pPr algn="ctr" defTabSz="1080046">
                <a:lnSpc>
                  <a:spcPct val="90000"/>
                </a:lnSpc>
                <a:spcBef>
                  <a:spcPct val="0"/>
                </a:spcBef>
                <a:spcAft>
                  <a:spcPct val="35000"/>
                </a:spcAft>
              </a:pPr>
              <a:r>
                <a:rPr lang="zh-CN" altLang="en-US" sz="2400" b="1" dirty="0" smtClean="0">
                  <a:solidFill>
                    <a:srgbClr val="333399"/>
                  </a:solidFill>
                  <a:latin typeface="Times New Roman" pitchFamily="18" charset="0"/>
                  <a:ea typeface="+mj-ea"/>
                  <a:cs typeface="Times New Roman" pitchFamily="18" charset="0"/>
                </a:rPr>
                <a:t>列车自动驾驶模式（</a:t>
              </a:r>
              <a:r>
                <a:rPr lang="en-US" altLang="zh-CN" sz="2400" b="1" dirty="0" smtClean="0">
                  <a:solidFill>
                    <a:srgbClr val="333399"/>
                  </a:solidFill>
                  <a:latin typeface="Times New Roman" pitchFamily="18" charset="0"/>
                  <a:ea typeface="+mj-ea"/>
                  <a:cs typeface="Times New Roman" pitchFamily="18" charset="0"/>
                </a:rPr>
                <a:t>ATO</a:t>
              </a:r>
              <a:r>
                <a:rPr lang="zh-CN" altLang="en-US" sz="2400" b="1" dirty="0" smtClean="0">
                  <a:solidFill>
                    <a:srgbClr val="333399"/>
                  </a:solidFill>
                  <a:latin typeface="Times New Roman" pitchFamily="18" charset="0"/>
                  <a:ea typeface="+mj-ea"/>
                  <a:cs typeface="Times New Roman" pitchFamily="18" charset="0"/>
                </a:rPr>
                <a:t>）</a:t>
              </a:r>
              <a:endParaRPr lang="zh-CN" altLang="en-US" sz="2400" b="1" dirty="0">
                <a:solidFill>
                  <a:srgbClr val="333399"/>
                </a:solidFill>
                <a:latin typeface="Times New Roman" pitchFamily="18" charset="0"/>
                <a:ea typeface="+mj-ea"/>
                <a:cs typeface="Times New Roman" pitchFamily="18" charset="0"/>
              </a:endParaRPr>
            </a:p>
          </p:txBody>
        </p:sp>
      </p:grpSp>
      <p:sp>
        <p:nvSpPr>
          <p:cNvPr id="14" name="环形箭头 13"/>
          <p:cNvSpPr/>
          <p:nvPr/>
        </p:nvSpPr>
        <p:spPr>
          <a:xfrm>
            <a:off x="2677743" y="1488047"/>
            <a:ext cx="6327379" cy="4962779"/>
          </a:xfrm>
          <a:prstGeom prst="circularArrow">
            <a:avLst>
              <a:gd name="adj1" fmla="val 5200"/>
              <a:gd name="adj2" fmla="val 335918"/>
              <a:gd name="adj3" fmla="val 16865666"/>
              <a:gd name="adj4" fmla="val 15198416"/>
              <a:gd name="adj5" fmla="val 6067"/>
            </a:avLst>
          </a:prstGeom>
        </p:spPr>
        <p:style>
          <a:lnRef idx="3">
            <a:schemeClr val="lt1">
              <a:hueOff val="0"/>
              <a:satOff val="0"/>
              <a:lumOff val="0"/>
              <a:alphaOff val="0"/>
            </a:schemeClr>
          </a:lnRef>
          <a:fillRef idx="1">
            <a:schemeClr val="accent2">
              <a:hueOff val="-8543487"/>
              <a:satOff val="24962"/>
              <a:lumOff val="-4706"/>
              <a:alphaOff val="0"/>
            </a:schemeClr>
          </a:fillRef>
          <a:effectRef idx="1">
            <a:schemeClr val="accent2">
              <a:hueOff val="-8543487"/>
              <a:satOff val="24962"/>
              <a:lumOff val="-4706"/>
              <a:alphaOff val="0"/>
            </a:schemeClr>
          </a:effectRef>
          <a:fontRef idx="minor">
            <a:schemeClr val="lt1"/>
          </a:fontRef>
        </p:style>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childTnLst>
                                </p:cTn>
                              </p:par>
                              <p:par>
                                <p:cTn id="20" presetID="2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childTnLst>
                                </p:cTn>
                              </p:par>
                              <p:par>
                                <p:cTn id="48" presetID="23" presetClass="entr" presetSubtype="16"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1291575"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概   述</a:t>
            </a:r>
            <a:endParaRPr lang="zh-CN" altLang="en-US" sz="2800" b="1" dirty="0">
              <a:solidFill>
                <a:srgbClr val="0070C0"/>
              </a:solidFill>
              <a:latin typeface="微软雅黑" pitchFamily="34" charset="-122"/>
              <a:ea typeface="微软雅黑" pitchFamily="34" charset="-122"/>
            </a:endParaRPr>
          </a:p>
        </p:txBody>
      </p:sp>
      <p:sp>
        <p:nvSpPr>
          <p:cNvPr id="3" name="矩形 2"/>
          <p:cNvSpPr/>
          <p:nvPr/>
        </p:nvSpPr>
        <p:spPr>
          <a:xfrm>
            <a:off x="262690" y="1100120"/>
            <a:ext cx="10692670"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a:t>
            </a:r>
            <a:r>
              <a:rPr kumimoji="0" lang="zh-CN" altLang="en-US"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列车运行控制技术随电子技术的发展于</a:t>
            </a:r>
            <a:r>
              <a:rPr kumimoji="0" lang="en-US" altLang="zh-CN"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20</a:t>
            </a:r>
            <a:r>
              <a:rPr kumimoji="0" lang="zh-CN" altLang="en-US"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世纪</a:t>
            </a:r>
            <a:r>
              <a:rPr kumimoji="0" lang="en-US" altLang="zh-CN"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60</a:t>
            </a:r>
            <a:r>
              <a:rPr kumimoji="0" lang="zh-CN" altLang="en-US"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年代开始出现。 </a:t>
            </a:r>
            <a:endParaRPr kumimoji="0" lang="zh-CN" altLang="en-US" sz="1800" b="0" i="0" u="none" strike="noStrike" kern="0" cap="none" spc="0" normalizeH="0" baseline="0" noProof="0" dirty="0">
              <a:ln>
                <a:noFill/>
              </a:ln>
              <a:solidFill>
                <a:srgbClr val="002060"/>
              </a:solidFill>
              <a:effectLst/>
              <a:uLnTx/>
              <a:uFillTx/>
              <a:latin typeface="Times New Roman" pitchFamily="18" charset="0"/>
              <a:ea typeface="+mj-ea"/>
              <a:cs typeface="Times New Roman" pitchFamily="18" charset="0"/>
            </a:endParaRPr>
          </a:p>
        </p:txBody>
      </p:sp>
      <p:grpSp>
        <p:nvGrpSpPr>
          <p:cNvPr id="4" name="组合 3"/>
          <p:cNvGrpSpPr/>
          <p:nvPr/>
        </p:nvGrpSpPr>
        <p:grpSpPr>
          <a:xfrm>
            <a:off x="334128" y="2100252"/>
            <a:ext cx="2000264" cy="714380"/>
            <a:chOff x="1071538" y="4643446"/>
            <a:chExt cx="2000264" cy="714380"/>
          </a:xfrm>
          <a:scene3d>
            <a:camera prst="orthographicFront">
              <a:rot lat="0" lon="0" rev="0"/>
            </a:camera>
            <a:lightRig rig="soft" dir="t">
              <a:rot lat="0" lon="0" rev="0"/>
            </a:lightRig>
          </a:scene3d>
        </p:grpSpPr>
        <p:sp>
          <p:nvSpPr>
            <p:cNvPr id="5" name="五边形 4"/>
            <p:cNvSpPr/>
            <p:nvPr/>
          </p:nvSpPr>
          <p:spPr>
            <a:xfrm>
              <a:off x="1071538" y="4643446"/>
              <a:ext cx="2000264" cy="714380"/>
            </a:xfrm>
            <a:prstGeom prst="homePlate">
              <a:avLst>
                <a:gd name="adj" fmla="val 31714"/>
              </a:avLst>
            </a:prstGeom>
            <a:solidFill>
              <a:schemeClr val="bg1"/>
            </a:solid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endParaRPr>
            </a:p>
          </p:txBody>
        </p:sp>
        <p:sp>
          <p:nvSpPr>
            <p:cNvPr id="6" name="TextBox 5"/>
            <p:cNvSpPr txBox="1"/>
            <p:nvPr/>
          </p:nvSpPr>
          <p:spPr>
            <a:xfrm>
              <a:off x="1142976" y="4786322"/>
              <a:ext cx="1653017"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1.</a:t>
              </a:r>
              <a:r>
                <a:rPr kumimoji="0" lang="zh-CN" altLang="en-US"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国外发展</a:t>
              </a:r>
              <a:endParaRPr kumimoji="0" lang="zh-CN" altLang="en-US" sz="2400" b="1" i="0" u="none" strike="noStrike" kern="0" cap="none" spc="0" normalizeH="0" baseline="0" noProof="0" dirty="0">
                <a:ln>
                  <a:noFill/>
                </a:ln>
                <a:solidFill>
                  <a:srgbClr val="0303EB"/>
                </a:solidFill>
                <a:effectLst/>
                <a:uLnTx/>
                <a:uFillTx/>
                <a:latin typeface="Times New Roman" pitchFamily="18" charset="0"/>
                <a:ea typeface="+mj-ea"/>
                <a:cs typeface="Times New Roman" pitchFamily="18" charset="0"/>
              </a:endParaRPr>
            </a:p>
          </p:txBody>
        </p:sp>
      </p:grpSp>
      <p:grpSp>
        <p:nvGrpSpPr>
          <p:cNvPr id="7" name="组合 9"/>
          <p:cNvGrpSpPr/>
          <p:nvPr/>
        </p:nvGrpSpPr>
        <p:grpSpPr>
          <a:xfrm>
            <a:off x="2477268" y="1885938"/>
            <a:ext cx="7715304" cy="1500198"/>
            <a:chOff x="0" y="0"/>
            <a:chExt cx="5181600" cy="1828800"/>
          </a:xfrm>
          <a:solidFill>
            <a:schemeClr val="accent1">
              <a:lumMod val="40000"/>
              <a:lumOff val="60000"/>
            </a:schemeClr>
          </a:solidFill>
          <a:scene3d>
            <a:camera prst="orthographicFront">
              <a:rot lat="0" lon="0" rev="0"/>
            </a:camera>
            <a:lightRig rig="soft" dir="t">
              <a:rot lat="0" lon="0" rev="0"/>
            </a:lightRig>
          </a:scene3d>
        </p:grpSpPr>
        <p:sp>
          <p:nvSpPr>
            <p:cNvPr id="8" name="圆角矩形 7"/>
            <p:cNvSpPr/>
            <p:nvPr/>
          </p:nvSpPr>
          <p:spPr>
            <a:xfrm>
              <a:off x="0" y="0"/>
              <a:ext cx="5181600" cy="1828800"/>
            </a:xfrm>
            <a:prstGeom prst="roundRect">
              <a:avLst>
                <a:gd name="adj" fmla="val 10000"/>
              </a:avLst>
            </a:prstGeom>
            <a:grpFill/>
            <a:ln w="12700" cap="flat" cmpd="sng" algn="ctr">
              <a:solidFill>
                <a:sysClr val="window" lastClr="FFFFFF">
                  <a:hueOff val="0"/>
                  <a:satOff val="0"/>
                  <a:lumOff val="0"/>
                  <a:alphaOff val="0"/>
                </a:sysClr>
              </a:solidFill>
              <a:prstDash val="solid"/>
            </a:ln>
            <a:effectLst/>
            <a:sp3d contourW="44450" prstMaterial="matte">
              <a:bevelT w="63500" h="63500" prst="artDeco"/>
              <a:contourClr>
                <a:srgbClr val="FFFFFF"/>
              </a:contourClr>
            </a:sp3d>
          </p:spPr>
        </p:sp>
        <p:sp>
          <p:nvSpPr>
            <p:cNvPr id="9" name="圆角矩形 4"/>
            <p:cNvSpPr/>
            <p:nvPr/>
          </p:nvSpPr>
          <p:spPr>
            <a:xfrm>
              <a:off x="53564" y="53564"/>
              <a:ext cx="5018534" cy="1721672"/>
            </a:xfrm>
            <a:prstGeom prst="rect">
              <a:avLst/>
            </a:prstGeom>
            <a:grpFill/>
            <a:ln>
              <a:noFill/>
            </a:ln>
            <a:effectLst/>
            <a:sp3d/>
          </p:spPr>
          <p:txBody>
            <a:bodyPr spcFirstLastPara="0" vert="horz" wrap="square" lIns="91440" tIns="91440" rIns="91440" bIns="91440" numCol="1" spcCol="1270" anchor="ctr" anchorCtr="0">
              <a:noAutofit/>
            </a:bodyPr>
            <a:lstStyle/>
            <a:p>
              <a:pPr marL="0" marR="0" lvl="0" indent="0" defTabSz="1066800" eaLnBrk="1" fontAlgn="auto" latinLnBrk="0" hangingPunct="1">
                <a:lnSpc>
                  <a:spcPct val="150000"/>
                </a:lnSpc>
                <a:spcBef>
                  <a:spcPct val="0"/>
                </a:spcBef>
                <a:spcAft>
                  <a:spcPct val="35000"/>
                </a:spcAft>
                <a:buClrTx/>
                <a:buSzTx/>
                <a:buFontTx/>
                <a:buNone/>
                <a:tabLst/>
                <a:defRPr/>
              </a:pP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1972</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年法国在巴黎地铁实现自动调度，较全面的实现了列车行车指挥和列车运行自动化。</a:t>
              </a:r>
              <a:endParaRPr kumimoji="0" lang="zh-CN" altLang="en-US" sz="2400" b="1" i="0" u="none" strike="noStrike" kern="1200" cap="none" spc="0" normalizeH="0" baseline="0" noProof="0" dirty="0">
                <a:ln>
                  <a:noFill/>
                </a:ln>
                <a:effectLst/>
                <a:uLnTx/>
                <a:uFillTx/>
                <a:latin typeface="Times New Roman" pitchFamily="18" charset="0"/>
                <a:ea typeface="+mj-ea"/>
                <a:cs typeface="Times New Roman" pitchFamily="18" charset="0"/>
              </a:endParaRPr>
            </a:p>
          </p:txBody>
        </p:sp>
      </p:grpSp>
      <p:pic>
        <p:nvPicPr>
          <p:cNvPr id="10" name="Picture 2" descr="d:\360浏览器\360\360se\360se6\User Data\temp\userid290022time20100907025113at99.jpg"/>
          <p:cNvPicPr>
            <a:picLocks noChangeAspect="1" noChangeArrowheads="1"/>
          </p:cNvPicPr>
          <p:nvPr/>
        </p:nvPicPr>
        <p:blipFill>
          <a:blip r:embed="rId2"/>
          <a:srcRect/>
          <a:stretch>
            <a:fillRect/>
          </a:stretch>
        </p:blipFill>
        <p:spPr bwMode="auto">
          <a:xfrm flipH="1">
            <a:off x="191252" y="3529012"/>
            <a:ext cx="11529695" cy="335758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十、</a:t>
            </a:r>
            <a:r>
              <a:rPr lang="zh-CN" altLang="en-US" dirty="0" smtClean="0"/>
              <a:t>驾驶模式及模式转换</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驾驶模式的转换</a:t>
            </a:r>
          </a:p>
        </p:txBody>
      </p:sp>
      <p:sp>
        <p:nvSpPr>
          <p:cNvPr id="4" name="TextBox 3"/>
          <p:cNvSpPr txBox="1"/>
          <p:nvPr/>
        </p:nvSpPr>
        <p:spPr>
          <a:xfrm>
            <a:off x="573768" y="1615504"/>
            <a:ext cx="11093677" cy="558451"/>
          </a:xfrm>
          <a:prstGeom prst="rect">
            <a:avLst/>
          </a:prstGeom>
          <a:noFill/>
        </p:spPr>
        <p:txBody>
          <a:bodyPr wrap="square" lIns="111090" tIns="55545" rIns="111090" bIns="55545" rtlCol="0">
            <a:spAutoFit/>
          </a:bodyPr>
          <a:lstStyle/>
          <a:p>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1</a:t>
            </a:r>
            <a:r>
              <a:rPr lang="zh-CN" altLang="en-US" sz="2900" b="1" dirty="0" smtClean="0">
                <a:solidFill>
                  <a:srgbClr val="333399"/>
                </a:solidFill>
                <a:latin typeface="Times New Roman" pitchFamily="18" charset="0"/>
                <a:ea typeface="+mj-ea"/>
                <a:cs typeface="Times New Roman" pitchFamily="18" charset="0"/>
              </a:rPr>
              <a:t>）驾驶模式转换的规定</a:t>
            </a:r>
          </a:p>
        </p:txBody>
      </p:sp>
      <p:grpSp>
        <p:nvGrpSpPr>
          <p:cNvPr id="5" name="组合 5"/>
          <p:cNvGrpSpPr/>
          <p:nvPr/>
        </p:nvGrpSpPr>
        <p:grpSpPr>
          <a:xfrm>
            <a:off x="669402" y="2025242"/>
            <a:ext cx="7268271" cy="1299442"/>
            <a:chOff x="428596" y="1857364"/>
            <a:chExt cx="5429288" cy="1237564"/>
          </a:xfrm>
        </p:grpSpPr>
        <p:grpSp>
          <p:nvGrpSpPr>
            <p:cNvPr id="6" name="组合 26"/>
            <p:cNvGrpSpPr/>
            <p:nvPr/>
          </p:nvGrpSpPr>
          <p:grpSpPr>
            <a:xfrm>
              <a:off x="428596" y="1857364"/>
              <a:ext cx="1161548" cy="1237564"/>
              <a:chOff x="1" y="1700"/>
              <a:chExt cx="635496" cy="907851"/>
            </a:xfrm>
            <a:scene3d>
              <a:camera prst="orthographicFront">
                <a:rot lat="0" lon="0" rev="0"/>
              </a:camera>
              <a:lightRig rig="balanced" dir="t">
                <a:rot lat="0" lon="0" rev="8700000"/>
              </a:lightRig>
            </a:scene3d>
          </p:grpSpPr>
          <p:sp>
            <p:nvSpPr>
              <p:cNvPr id="11" name="六边形 10"/>
              <p:cNvSpPr/>
              <p:nvPr/>
            </p:nvSpPr>
            <p:spPr>
              <a:xfrm rot="5400000">
                <a:off x="-136177" y="137878"/>
                <a:ext cx="907851" cy="635496"/>
              </a:xfrm>
              <a:prstGeom prst="hexagon">
                <a:avLst/>
              </a:prstGeom>
              <a:solidFill>
                <a:srgbClr val="00B050"/>
              </a:solidFill>
              <a:ln>
                <a:noFill/>
              </a:ln>
              <a:effectLst>
                <a:outerShdw blurRad="44450" dist="27940" dir="5400000" algn="ctr">
                  <a:srgbClr val="000000">
                    <a:alpha val="32000"/>
                  </a:srgbClr>
                </a:outerShdw>
              </a:effectLst>
              <a:sp3d>
                <a:bevelT w="190500" h="38100"/>
              </a:sp3d>
            </p:spPr>
            <p:style>
              <a:lnRef idx="2">
                <a:scrgbClr r="0" g="0" b="0"/>
              </a:lnRef>
              <a:fillRef idx="1">
                <a:schemeClr val="accent5">
                  <a:hueOff val="0"/>
                  <a:satOff val="0"/>
                  <a:lumOff val="0"/>
                  <a:alphaOff val="0"/>
                </a:schemeClr>
              </a:fillRef>
              <a:effectRef idx="0">
                <a:scrgbClr r="0" g="0" b="0"/>
              </a:effectRef>
              <a:fontRef idx="minor">
                <a:schemeClr val="lt1"/>
              </a:fontRef>
            </p:style>
          </p:sp>
          <p:sp>
            <p:nvSpPr>
              <p:cNvPr id="12" name="六边形 4"/>
              <p:cNvSpPr/>
              <p:nvPr/>
            </p:nvSpPr>
            <p:spPr>
              <a:xfrm>
                <a:off x="90029" y="130313"/>
                <a:ext cx="455438" cy="65062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1728074">
                  <a:lnSpc>
                    <a:spcPct val="90000"/>
                  </a:lnSpc>
                  <a:spcBef>
                    <a:spcPct val="0"/>
                  </a:spcBef>
                  <a:spcAft>
                    <a:spcPct val="35000"/>
                  </a:spcAft>
                </a:pPr>
                <a:r>
                  <a:rPr lang="zh-CN" altLang="en-US" sz="2900" b="1" dirty="0" smtClean="0">
                    <a:latin typeface="宋体"/>
                    <a:ea typeface="宋体"/>
                  </a:rPr>
                  <a:t>①</a:t>
                </a:r>
                <a:endParaRPr lang="zh-CN" altLang="en-US" sz="2900" b="1" dirty="0"/>
              </a:p>
            </p:txBody>
          </p:sp>
        </p:grpSp>
        <p:grpSp>
          <p:nvGrpSpPr>
            <p:cNvPr id="7" name="组合 27"/>
            <p:cNvGrpSpPr/>
            <p:nvPr/>
          </p:nvGrpSpPr>
          <p:grpSpPr>
            <a:xfrm>
              <a:off x="1571606" y="2071677"/>
              <a:ext cx="4286278" cy="804416"/>
              <a:chOff x="635496" y="1701"/>
              <a:chExt cx="3222155" cy="590103"/>
            </a:xfrm>
            <a:scene3d>
              <a:camera prst="orthographicFront">
                <a:rot lat="0" lon="0" rev="0"/>
              </a:camera>
              <a:lightRig rig="balanced" dir="t">
                <a:rot lat="0" lon="0" rev="8700000"/>
              </a:lightRig>
            </a:scene3d>
          </p:grpSpPr>
          <p:sp>
            <p:nvSpPr>
              <p:cNvPr id="9" name="同侧圆角矩形 8"/>
              <p:cNvSpPr/>
              <p:nvPr/>
            </p:nvSpPr>
            <p:spPr>
              <a:xfrm rot="5400000">
                <a:off x="1951522" y="-1314325"/>
                <a:ext cx="590103" cy="3222155"/>
              </a:xfrm>
              <a:prstGeom prst="round2SameRect">
                <a:avLst/>
              </a:prstGeom>
              <a:ln>
                <a:noFill/>
              </a:ln>
              <a:effectLst>
                <a:outerShdw blurRad="44450" dist="27940" dir="5400000" algn="ctr">
                  <a:srgbClr val="000000">
                    <a:alpha val="32000"/>
                  </a:srgbClr>
                </a:outerShdw>
              </a:effectLst>
              <a:sp3d>
                <a:bevelT w="190500" h="38100"/>
              </a:sp3d>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sp>
          <p:sp>
            <p:nvSpPr>
              <p:cNvPr id="10" name="同侧圆角矩形 6"/>
              <p:cNvSpPr/>
              <p:nvPr/>
            </p:nvSpPr>
            <p:spPr>
              <a:xfrm>
                <a:off x="635496" y="30507"/>
                <a:ext cx="3193350" cy="532491"/>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84912" tIns="16510" rIns="16510" bIns="16510" numCol="1" spcCol="1270" anchor="ctr" anchorCtr="0">
                <a:noAutofit/>
              </a:bodyPr>
              <a:lstStyle/>
              <a:p>
                <a:pPr marL="277726" lvl="1" indent="-277726" defTabSz="1404060">
                  <a:lnSpc>
                    <a:spcPct val="90000"/>
                  </a:lnSpc>
                  <a:spcBef>
                    <a:spcPct val="0"/>
                  </a:spcBef>
                  <a:spcAft>
                    <a:spcPct val="15000"/>
                  </a:spcAft>
                </a:pPr>
                <a:r>
                  <a:rPr lang="zh-CN" altLang="en-US" sz="2900" b="1" dirty="0" smtClean="0">
                    <a:solidFill>
                      <a:srgbClr val="333399"/>
                    </a:solidFill>
                    <a:latin typeface="+mj-ea"/>
                    <a:ea typeface="+mj-ea"/>
                  </a:rPr>
                  <a:t>应设驾驶模式转换区，信号设备应与正线信号设备一致。</a:t>
                </a:r>
                <a:endParaRPr lang="zh-CN" altLang="en-US" sz="2900" b="1" dirty="0">
                  <a:solidFill>
                    <a:srgbClr val="333399"/>
                  </a:solidFill>
                  <a:latin typeface="+mj-ea"/>
                  <a:ea typeface="+mj-ea"/>
                </a:endParaRPr>
              </a:p>
            </p:txBody>
          </p:sp>
        </p:grpSp>
      </p:grpSp>
      <p:grpSp>
        <p:nvGrpSpPr>
          <p:cNvPr id="8" name="组合 12"/>
          <p:cNvGrpSpPr/>
          <p:nvPr/>
        </p:nvGrpSpPr>
        <p:grpSpPr>
          <a:xfrm>
            <a:off x="1530118" y="3150391"/>
            <a:ext cx="7268268" cy="1299442"/>
            <a:chOff x="428598" y="3143247"/>
            <a:chExt cx="5429286" cy="1237564"/>
          </a:xfrm>
        </p:grpSpPr>
        <p:grpSp>
          <p:nvGrpSpPr>
            <p:cNvPr id="13" name="组合 28"/>
            <p:cNvGrpSpPr/>
            <p:nvPr/>
          </p:nvGrpSpPr>
          <p:grpSpPr>
            <a:xfrm>
              <a:off x="428598" y="3143247"/>
              <a:ext cx="1161548" cy="1237564"/>
              <a:chOff x="1" y="789887"/>
              <a:chExt cx="635496" cy="907851"/>
            </a:xfrm>
            <a:scene3d>
              <a:camera prst="orthographicFront">
                <a:rot lat="0" lon="0" rev="0"/>
              </a:camera>
              <a:lightRig rig="balanced" dir="t">
                <a:rot lat="0" lon="0" rev="8700000"/>
              </a:lightRig>
            </a:scene3d>
          </p:grpSpPr>
          <p:sp>
            <p:nvSpPr>
              <p:cNvPr id="18" name="六边形 17"/>
              <p:cNvSpPr/>
              <p:nvPr/>
            </p:nvSpPr>
            <p:spPr>
              <a:xfrm rot="5400000">
                <a:off x="-136177" y="926065"/>
                <a:ext cx="907851" cy="635496"/>
              </a:xfrm>
              <a:prstGeom prst="hexagon">
                <a:avLst/>
              </a:prstGeom>
              <a:solidFill>
                <a:srgbClr val="FF9900"/>
              </a:solidFill>
              <a:ln>
                <a:noFill/>
              </a:ln>
              <a:effectLst>
                <a:outerShdw blurRad="44450" dist="27940" dir="5400000" algn="ctr">
                  <a:srgbClr val="000000">
                    <a:alpha val="32000"/>
                  </a:srgbClr>
                </a:outerShdw>
              </a:effectLst>
              <a:sp3d>
                <a:bevelT w="190500" h="38100"/>
              </a:sp3d>
            </p:spPr>
            <p:style>
              <a:lnRef idx="2">
                <a:scrgbClr r="0" g="0" b="0"/>
              </a:lnRef>
              <a:fillRef idx="1">
                <a:schemeClr val="accent5">
                  <a:hueOff val="-2483469"/>
                  <a:satOff val="9953"/>
                  <a:lumOff val="2157"/>
                  <a:alphaOff val="0"/>
                </a:schemeClr>
              </a:fillRef>
              <a:effectRef idx="0">
                <a:scrgbClr r="0" g="0" b="0"/>
              </a:effectRef>
              <a:fontRef idx="minor">
                <a:schemeClr val="lt1"/>
              </a:fontRef>
            </p:style>
          </p:sp>
          <p:sp>
            <p:nvSpPr>
              <p:cNvPr id="19" name="六边形 8"/>
              <p:cNvSpPr/>
              <p:nvPr/>
            </p:nvSpPr>
            <p:spPr>
              <a:xfrm>
                <a:off x="90029" y="918500"/>
                <a:ext cx="455438" cy="65062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1728074">
                  <a:lnSpc>
                    <a:spcPct val="90000"/>
                  </a:lnSpc>
                  <a:spcBef>
                    <a:spcPct val="0"/>
                  </a:spcBef>
                  <a:spcAft>
                    <a:spcPct val="35000"/>
                  </a:spcAft>
                </a:pPr>
                <a:r>
                  <a:rPr lang="zh-CN" altLang="en-US" sz="2900" b="1" dirty="0" smtClean="0">
                    <a:latin typeface="宋体"/>
                    <a:ea typeface="宋体"/>
                  </a:rPr>
                  <a:t>②</a:t>
                </a:r>
                <a:endParaRPr lang="zh-CN" altLang="en-US" sz="2900" b="1" dirty="0"/>
              </a:p>
            </p:txBody>
          </p:sp>
        </p:grpSp>
        <p:grpSp>
          <p:nvGrpSpPr>
            <p:cNvPr id="14" name="组合 29"/>
            <p:cNvGrpSpPr/>
            <p:nvPr/>
          </p:nvGrpSpPr>
          <p:grpSpPr>
            <a:xfrm>
              <a:off x="1571606" y="3336717"/>
              <a:ext cx="4286278" cy="804416"/>
              <a:chOff x="635496" y="789888"/>
              <a:chExt cx="3222155" cy="590103"/>
            </a:xfrm>
            <a:scene3d>
              <a:camera prst="orthographicFront">
                <a:rot lat="0" lon="0" rev="0"/>
              </a:camera>
              <a:lightRig rig="balanced" dir="t">
                <a:rot lat="0" lon="0" rev="8700000"/>
              </a:lightRig>
            </a:scene3d>
          </p:grpSpPr>
          <p:sp>
            <p:nvSpPr>
              <p:cNvPr id="16" name="同侧圆角矩形 15"/>
              <p:cNvSpPr/>
              <p:nvPr/>
            </p:nvSpPr>
            <p:spPr>
              <a:xfrm rot="5400000">
                <a:off x="1951522" y="-526138"/>
                <a:ext cx="590103" cy="3222155"/>
              </a:xfrm>
              <a:prstGeom prst="round2SameRect">
                <a:avLst/>
              </a:prstGeom>
              <a:ln>
                <a:noFill/>
              </a:ln>
              <a:effectLst>
                <a:outerShdw blurRad="44450" dist="27940" dir="5400000" algn="ctr">
                  <a:srgbClr val="000000">
                    <a:alpha val="32000"/>
                  </a:srgbClr>
                </a:outerShdw>
              </a:effectLst>
              <a:sp3d>
                <a:bevelT w="190500" h="38100"/>
              </a:sp3d>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sp>
          <p:sp>
            <p:nvSpPr>
              <p:cNvPr id="17" name="同侧圆角矩形 10"/>
              <p:cNvSpPr/>
              <p:nvPr/>
            </p:nvSpPr>
            <p:spPr>
              <a:xfrm>
                <a:off x="635496" y="818694"/>
                <a:ext cx="3193349" cy="532491"/>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84912" tIns="16510" rIns="16510" bIns="16510" numCol="1" spcCol="1270" anchor="ctr" anchorCtr="0">
                <a:noAutofit/>
              </a:bodyPr>
              <a:lstStyle/>
              <a:p>
                <a:pPr marL="277726" lvl="1" indent="-277726" defTabSz="1404060">
                  <a:lnSpc>
                    <a:spcPct val="90000"/>
                  </a:lnSpc>
                  <a:spcBef>
                    <a:spcPct val="0"/>
                  </a:spcBef>
                  <a:spcAft>
                    <a:spcPct val="15000"/>
                  </a:spcAft>
                </a:pPr>
                <a:r>
                  <a:rPr lang="zh-CN" altLang="en-US" sz="2900" b="1" dirty="0" smtClean="0">
                    <a:solidFill>
                      <a:srgbClr val="333399"/>
                    </a:solidFill>
                    <a:latin typeface="+mj-ea"/>
                    <a:ea typeface="+mj-ea"/>
                  </a:rPr>
                  <a:t>可采用人工方式或自动方式，并应予以记录。</a:t>
                </a:r>
                <a:endParaRPr lang="zh-CN" altLang="en-US" sz="2900" b="1" dirty="0">
                  <a:solidFill>
                    <a:srgbClr val="333399"/>
                  </a:solidFill>
                  <a:latin typeface="+mj-ea"/>
                  <a:ea typeface="+mj-ea"/>
                </a:endParaRPr>
              </a:p>
            </p:txBody>
          </p:sp>
        </p:grpSp>
      </p:grpSp>
      <p:grpSp>
        <p:nvGrpSpPr>
          <p:cNvPr id="15" name="组合 19"/>
          <p:cNvGrpSpPr/>
          <p:nvPr/>
        </p:nvGrpSpPr>
        <p:grpSpPr>
          <a:xfrm>
            <a:off x="2390835" y="4275539"/>
            <a:ext cx="8128987" cy="1299442"/>
            <a:chOff x="428596" y="4334553"/>
            <a:chExt cx="6072230" cy="1237564"/>
          </a:xfrm>
        </p:grpSpPr>
        <p:grpSp>
          <p:nvGrpSpPr>
            <p:cNvPr id="20" name="组合 26"/>
            <p:cNvGrpSpPr/>
            <p:nvPr/>
          </p:nvGrpSpPr>
          <p:grpSpPr>
            <a:xfrm>
              <a:off x="428596" y="4334553"/>
              <a:ext cx="1161548" cy="1237564"/>
              <a:chOff x="1" y="1700"/>
              <a:chExt cx="635496" cy="907851"/>
            </a:xfrm>
            <a:scene3d>
              <a:camera prst="orthographicFront">
                <a:rot lat="0" lon="0" rev="0"/>
              </a:camera>
              <a:lightRig rig="balanced" dir="t">
                <a:rot lat="0" lon="0" rev="8700000"/>
              </a:lightRig>
            </a:scene3d>
          </p:grpSpPr>
          <p:sp>
            <p:nvSpPr>
              <p:cNvPr id="25" name="六边形 24"/>
              <p:cNvSpPr/>
              <p:nvPr/>
            </p:nvSpPr>
            <p:spPr>
              <a:xfrm rot="5400000">
                <a:off x="-136177" y="137878"/>
                <a:ext cx="907851" cy="635496"/>
              </a:xfrm>
              <a:prstGeom prst="hexagon">
                <a:avLst/>
              </a:prstGeom>
              <a:solidFill>
                <a:srgbClr val="00B0F0"/>
              </a:solidFill>
              <a:ln>
                <a:noFill/>
              </a:ln>
              <a:effectLst>
                <a:outerShdw blurRad="44450" dist="27940" dir="5400000" algn="ctr">
                  <a:srgbClr val="000000">
                    <a:alpha val="32000"/>
                  </a:srgbClr>
                </a:outerShdw>
              </a:effectLst>
              <a:sp3d>
                <a:bevelT w="190500" h="38100"/>
              </a:sp3d>
            </p:spPr>
            <p:style>
              <a:lnRef idx="2">
                <a:scrgbClr r="0" g="0" b="0"/>
              </a:lnRef>
              <a:fillRef idx="1">
                <a:schemeClr val="accent5">
                  <a:hueOff val="0"/>
                  <a:satOff val="0"/>
                  <a:lumOff val="0"/>
                  <a:alphaOff val="0"/>
                </a:schemeClr>
              </a:fillRef>
              <a:effectRef idx="0">
                <a:scrgbClr r="0" g="0" b="0"/>
              </a:effectRef>
              <a:fontRef idx="minor">
                <a:schemeClr val="lt1"/>
              </a:fontRef>
            </p:style>
          </p:sp>
          <p:sp>
            <p:nvSpPr>
              <p:cNvPr id="26" name="六边形 4"/>
              <p:cNvSpPr/>
              <p:nvPr/>
            </p:nvSpPr>
            <p:spPr>
              <a:xfrm>
                <a:off x="90029" y="130313"/>
                <a:ext cx="455438" cy="65062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1728074">
                  <a:lnSpc>
                    <a:spcPct val="90000"/>
                  </a:lnSpc>
                  <a:spcBef>
                    <a:spcPct val="0"/>
                  </a:spcBef>
                  <a:spcAft>
                    <a:spcPct val="35000"/>
                  </a:spcAft>
                </a:pPr>
                <a:r>
                  <a:rPr lang="zh-CN" altLang="en-US" sz="2900" b="1" dirty="0" smtClean="0">
                    <a:latin typeface="宋体"/>
                    <a:ea typeface="宋体"/>
                  </a:rPr>
                  <a:t>③</a:t>
                </a:r>
                <a:endParaRPr lang="zh-CN" altLang="en-US" sz="2900" b="1" dirty="0"/>
              </a:p>
            </p:txBody>
          </p:sp>
        </p:grpSp>
        <p:grpSp>
          <p:nvGrpSpPr>
            <p:cNvPr id="21" name="组合 27"/>
            <p:cNvGrpSpPr/>
            <p:nvPr/>
          </p:nvGrpSpPr>
          <p:grpSpPr>
            <a:xfrm>
              <a:off x="1571606" y="4548866"/>
              <a:ext cx="4929220" cy="804416"/>
              <a:chOff x="635496" y="1701"/>
              <a:chExt cx="3222155" cy="590103"/>
            </a:xfrm>
            <a:scene3d>
              <a:camera prst="orthographicFront">
                <a:rot lat="0" lon="0" rev="0"/>
              </a:camera>
              <a:lightRig rig="balanced" dir="t">
                <a:rot lat="0" lon="0" rev="8700000"/>
              </a:lightRig>
            </a:scene3d>
          </p:grpSpPr>
          <p:sp>
            <p:nvSpPr>
              <p:cNvPr id="23" name="同侧圆角矩形 22"/>
              <p:cNvSpPr/>
              <p:nvPr/>
            </p:nvSpPr>
            <p:spPr>
              <a:xfrm rot="5400000">
                <a:off x="1951522" y="-1314325"/>
                <a:ext cx="590103" cy="3222155"/>
              </a:xfrm>
              <a:prstGeom prst="round2SameRect">
                <a:avLst/>
              </a:prstGeom>
              <a:ln>
                <a:noFill/>
              </a:ln>
              <a:effectLst>
                <a:outerShdw blurRad="44450" dist="27940" dir="5400000" algn="ctr">
                  <a:srgbClr val="000000">
                    <a:alpha val="32000"/>
                  </a:srgbClr>
                </a:outerShdw>
              </a:effectLst>
              <a:sp3d>
                <a:bevelT w="190500" h="38100"/>
              </a:sp3d>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sp>
          <p:sp>
            <p:nvSpPr>
              <p:cNvPr id="24" name="同侧圆角矩形 6"/>
              <p:cNvSpPr/>
              <p:nvPr/>
            </p:nvSpPr>
            <p:spPr>
              <a:xfrm>
                <a:off x="635496" y="30507"/>
                <a:ext cx="3193349" cy="532491"/>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84912" tIns="16510" rIns="16510" bIns="16510" numCol="1" spcCol="1270" anchor="ctr" anchorCtr="0">
                <a:noAutofit/>
              </a:bodyPr>
              <a:lstStyle/>
              <a:p>
                <a:pPr marL="277726" lvl="1" indent="-277726" defTabSz="1404060">
                  <a:lnSpc>
                    <a:spcPct val="90000"/>
                  </a:lnSpc>
                  <a:spcBef>
                    <a:spcPct val="0"/>
                  </a:spcBef>
                  <a:spcAft>
                    <a:spcPct val="15000"/>
                  </a:spcAft>
                </a:pPr>
                <a:r>
                  <a:rPr lang="zh-CN" altLang="en-US" sz="2900" b="1" dirty="0" smtClean="0">
                    <a:solidFill>
                      <a:srgbClr val="333399"/>
                    </a:solidFill>
                    <a:latin typeface="+mj-ea"/>
                    <a:ea typeface="+mj-ea"/>
                  </a:rPr>
                  <a:t>具有防止错误进入</a:t>
                </a:r>
                <a:r>
                  <a:rPr lang="en-US" altLang="zh-CN" sz="2900" b="1" dirty="0" smtClean="0">
                    <a:solidFill>
                      <a:srgbClr val="333399"/>
                    </a:solidFill>
                    <a:latin typeface="+mj-ea"/>
                    <a:ea typeface="+mj-ea"/>
                  </a:rPr>
                  <a:t>ATC</a:t>
                </a:r>
                <a:r>
                  <a:rPr lang="zh-CN" altLang="en-US" sz="2900" b="1" dirty="0" smtClean="0">
                    <a:solidFill>
                      <a:srgbClr val="333399"/>
                    </a:solidFill>
                    <a:latin typeface="+mj-ea"/>
                    <a:ea typeface="+mj-ea"/>
                  </a:rPr>
                  <a:t>系统控制区域的能力。</a:t>
                </a:r>
              </a:p>
            </p:txBody>
          </p:sp>
        </p:grpSp>
      </p:grpSp>
      <p:grpSp>
        <p:nvGrpSpPr>
          <p:cNvPr id="22" name="组合 26"/>
          <p:cNvGrpSpPr/>
          <p:nvPr/>
        </p:nvGrpSpPr>
        <p:grpSpPr>
          <a:xfrm>
            <a:off x="3155919" y="5400688"/>
            <a:ext cx="8224621" cy="1299442"/>
            <a:chOff x="2285986" y="5214950"/>
            <a:chExt cx="6143667" cy="1237564"/>
          </a:xfrm>
        </p:grpSpPr>
        <p:grpSp>
          <p:nvGrpSpPr>
            <p:cNvPr id="27" name="组合 28"/>
            <p:cNvGrpSpPr/>
            <p:nvPr/>
          </p:nvGrpSpPr>
          <p:grpSpPr>
            <a:xfrm>
              <a:off x="2285986" y="5214950"/>
              <a:ext cx="1161548" cy="1237564"/>
              <a:chOff x="1" y="789887"/>
              <a:chExt cx="635496" cy="907851"/>
            </a:xfrm>
            <a:scene3d>
              <a:camera prst="orthographicFront">
                <a:rot lat="0" lon="0" rev="0"/>
              </a:camera>
              <a:lightRig rig="balanced" dir="t">
                <a:rot lat="0" lon="0" rev="8700000"/>
              </a:lightRig>
            </a:scene3d>
          </p:grpSpPr>
          <p:sp>
            <p:nvSpPr>
              <p:cNvPr id="32" name="六边形 31"/>
              <p:cNvSpPr/>
              <p:nvPr/>
            </p:nvSpPr>
            <p:spPr>
              <a:xfrm rot="5400000">
                <a:off x="-136177" y="926065"/>
                <a:ext cx="907851" cy="635496"/>
              </a:xfrm>
              <a:prstGeom prst="hexagon">
                <a:avLst/>
              </a:prstGeom>
              <a:solidFill>
                <a:srgbClr val="7030A0"/>
              </a:solidFill>
              <a:ln>
                <a:noFill/>
              </a:ln>
              <a:effectLst>
                <a:outerShdw blurRad="44450" dist="27940" dir="5400000" algn="ctr">
                  <a:srgbClr val="000000">
                    <a:alpha val="32000"/>
                  </a:srgbClr>
                </a:outerShdw>
              </a:effectLst>
              <a:sp3d>
                <a:bevelT w="190500" h="38100"/>
              </a:sp3d>
            </p:spPr>
            <p:style>
              <a:lnRef idx="2">
                <a:scrgbClr r="0" g="0" b="0"/>
              </a:lnRef>
              <a:fillRef idx="1">
                <a:schemeClr val="accent5">
                  <a:hueOff val="-2483469"/>
                  <a:satOff val="9953"/>
                  <a:lumOff val="2157"/>
                  <a:alphaOff val="0"/>
                </a:schemeClr>
              </a:fillRef>
              <a:effectRef idx="0">
                <a:scrgbClr r="0" g="0" b="0"/>
              </a:effectRef>
              <a:fontRef idx="minor">
                <a:schemeClr val="lt1"/>
              </a:fontRef>
            </p:style>
          </p:sp>
          <p:sp>
            <p:nvSpPr>
              <p:cNvPr id="33" name="六边形 8"/>
              <p:cNvSpPr/>
              <p:nvPr/>
            </p:nvSpPr>
            <p:spPr>
              <a:xfrm>
                <a:off x="90029" y="918500"/>
                <a:ext cx="455438" cy="65062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0320" tIns="20320" rIns="20320" bIns="20320" numCol="1" spcCol="1270" anchor="ctr" anchorCtr="0">
                <a:noAutofit/>
              </a:bodyPr>
              <a:lstStyle/>
              <a:p>
                <a:pPr algn="ctr" defTabSz="1728074">
                  <a:lnSpc>
                    <a:spcPct val="90000"/>
                  </a:lnSpc>
                  <a:spcBef>
                    <a:spcPct val="0"/>
                  </a:spcBef>
                  <a:spcAft>
                    <a:spcPct val="35000"/>
                  </a:spcAft>
                </a:pPr>
                <a:r>
                  <a:rPr lang="zh-CN" altLang="en-US" sz="2900" b="1" dirty="0" smtClean="0">
                    <a:latin typeface="宋体"/>
                    <a:ea typeface="宋体"/>
                  </a:rPr>
                  <a:t>④</a:t>
                </a:r>
                <a:endParaRPr lang="zh-CN" altLang="en-US" sz="2900" b="1" dirty="0"/>
              </a:p>
            </p:txBody>
          </p:sp>
        </p:grpSp>
        <p:grpSp>
          <p:nvGrpSpPr>
            <p:cNvPr id="28" name="组合 29"/>
            <p:cNvGrpSpPr/>
            <p:nvPr/>
          </p:nvGrpSpPr>
          <p:grpSpPr>
            <a:xfrm>
              <a:off x="3286116" y="5408420"/>
              <a:ext cx="5143537" cy="804416"/>
              <a:chOff x="552875" y="789888"/>
              <a:chExt cx="2901771" cy="590103"/>
            </a:xfrm>
            <a:scene3d>
              <a:camera prst="orthographicFront">
                <a:rot lat="0" lon="0" rev="0"/>
              </a:camera>
              <a:lightRig rig="balanced" dir="t">
                <a:rot lat="0" lon="0" rev="8700000"/>
              </a:lightRig>
            </a:scene3d>
          </p:grpSpPr>
          <p:sp>
            <p:nvSpPr>
              <p:cNvPr id="30" name="同侧圆角矩形 29"/>
              <p:cNvSpPr/>
              <p:nvPr/>
            </p:nvSpPr>
            <p:spPr>
              <a:xfrm rot="5400000">
                <a:off x="1750019" y="-324635"/>
                <a:ext cx="590103" cy="2819150"/>
              </a:xfrm>
              <a:prstGeom prst="round2SameRect">
                <a:avLst/>
              </a:prstGeom>
              <a:ln>
                <a:noFill/>
              </a:ln>
              <a:effectLst>
                <a:outerShdw blurRad="44450" dist="27940" dir="5400000" algn="ctr">
                  <a:srgbClr val="000000">
                    <a:alpha val="32000"/>
                  </a:srgbClr>
                </a:outerShdw>
              </a:effectLst>
              <a:sp3d>
                <a:bevelT w="190500" h="38100"/>
              </a:sp3d>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sp>
          <p:sp>
            <p:nvSpPr>
              <p:cNvPr id="31" name="同侧圆角矩形 10"/>
              <p:cNvSpPr/>
              <p:nvPr/>
            </p:nvSpPr>
            <p:spPr>
              <a:xfrm>
                <a:off x="552875" y="818694"/>
                <a:ext cx="2780863" cy="532491"/>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84912" tIns="16510" rIns="16510" bIns="16510" numCol="1" spcCol="1270" anchor="ctr" anchorCtr="0">
                <a:noAutofit/>
              </a:bodyPr>
              <a:lstStyle/>
              <a:p>
                <a:pPr marL="277726" lvl="1" indent="-277726" defTabSz="1404060">
                  <a:lnSpc>
                    <a:spcPct val="90000"/>
                  </a:lnSpc>
                  <a:spcBef>
                    <a:spcPct val="0"/>
                  </a:spcBef>
                  <a:spcAft>
                    <a:spcPct val="15000"/>
                  </a:spcAft>
                </a:pPr>
                <a:r>
                  <a:rPr lang="zh-CN" altLang="en-US" sz="2900" b="1" dirty="0" smtClean="0">
                    <a:solidFill>
                      <a:srgbClr val="333399"/>
                    </a:solidFill>
                    <a:latin typeface="+mj-ea"/>
                    <a:ea typeface="+mj-ea"/>
                  </a:rPr>
                  <a:t>应有破铅封、记录或特殊控制指令授权等技术措施。</a:t>
                </a:r>
                <a:endParaRPr lang="zh-CN" altLang="en-US" sz="2900" b="1" dirty="0">
                  <a:solidFill>
                    <a:srgbClr val="333399"/>
                  </a:solidFill>
                  <a:latin typeface="+mj-ea"/>
                  <a:ea typeface="+mj-ea"/>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十、</a:t>
            </a:r>
            <a:r>
              <a:rPr lang="zh-CN" altLang="en-US" dirty="0" smtClean="0"/>
              <a:t>驾驶模式及模式转换</a:t>
            </a:r>
            <a:endParaRPr lang="zh-CN" altLang="en-US" dirty="0"/>
          </a:p>
        </p:txBody>
      </p:sp>
      <p:sp>
        <p:nvSpPr>
          <p:cNvPr id="3" name="TextBox 2"/>
          <p:cNvSpPr txBox="1"/>
          <p:nvPr/>
        </p:nvSpPr>
        <p:spPr>
          <a:xfrm>
            <a:off x="573768" y="1240455"/>
            <a:ext cx="11093677" cy="558451"/>
          </a:xfrm>
          <a:prstGeom prst="rect">
            <a:avLst/>
          </a:prstGeom>
          <a:noFill/>
        </p:spPr>
        <p:txBody>
          <a:bodyPr wrap="square" lIns="111090" tIns="55545" rIns="111090" bIns="55545" rtlCol="0">
            <a:spAutoFit/>
          </a:bodyPr>
          <a:lstStyle/>
          <a:p>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驾驶模式的转换</a:t>
            </a:r>
          </a:p>
        </p:txBody>
      </p:sp>
      <p:sp>
        <p:nvSpPr>
          <p:cNvPr id="4" name="TextBox 3"/>
          <p:cNvSpPr txBox="1"/>
          <p:nvPr/>
        </p:nvSpPr>
        <p:spPr>
          <a:xfrm>
            <a:off x="573768" y="1615504"/>
            <a:ext cx="11093677" cy="558451"/>
          </a:xfrm>
          <a:prstGeom prst="rect">
            <a:avLst/>
          </a:prstGeom>
          <a:noFill/>
        </p:spPr>
        <p:txBody>
          <a:bodyPr wrap="square" lIns="111090" tIns="55545" rIns="111090" bIns="55545" rtlCol="0">
            <a:spAutoFit/>
          </a:bodyPr>
          <a:lstStyle/>
          <a:p>
            <a:r>
              <a:rPr lang="zh-CN" altLang="en-US" sz="2900" b="1" dirty="0" smtClean="0">
                <a:solidFill>
                  <a:srgbClr val="333399"/>
                </a:solidFill>
                <a:latin typeface="Times New Roman" pitchFamily="18" charset="0"/>
                <a:ea typeface="+mj-ea"/>
                <a:cs typeface="Times New Roman" pitchFamily="18" charset="0"/>
              </a:rPr>
              <a:t>（</a:t>
            </a:r>
            <a:r>
              <a:rPr lang="en-US" altLang="zh-CN" sz="2900" b="1" dirty="0" smtClean="0">
                <a:solidFill>
                  <a:srgbClr val="333399"/>
                </a:solidFill>
                <a:latin typeface="Times New Roman" pitchFamily="18" charset="0"/>
                <a:ea typeface="+mj-ea"/>
                <a:cs typeface="Times New Roman" pitchFamily="18" charset="0"/>
              </a:rPr>
              <a:t>2</a:t>
            </a:r>
            <a:r>
              <a:rPr lang="zh-CN" altLang="en-US" sz="2900" b="1" dirty="0" smtClean="0">
                <a:solidFill>
                  <a:srgbClr val="333399"/>
                </a:solidFill>
                <a:latin typeface="Times New Roman" pitchFamily="18" charset="0"/>
                <a:ea typeface="+mj-ea"/>
                <a:cs typeface="Times New Roman" pitchFamily="18" charset="0"/>
              </a:rPr>
              <a:t>）各驾驶模式间的切换</a:t>
            </a:r>
          </a:p>
        </p:txBody>
      </p:sp>
      <p:pic>
        <p:nvPicPr>
          <p:cNvPr id="5" name="Picture 2" descr="d:\360浏览器\360\360se\360se6\User Data\temp\0913235017-0.jpg">
            <a:hlinkClick r:id="rId2" action="ppaction://hlinkfile"/>
          </p:cNvPr>
          <p:cNvPicPr>
            <a:picLocks noChangeAspect="1" noChangeArrowheads="1"/>
          </p:cNvPicPr>
          <p:nvPr/>
        </p:nvPicPr>
        <p:blipFill>
          <a:blip r:embed="rId3"/>
          <a:srcRect/>
          <a:stretch>
            <a:fillRect/>
          </a:stretch>
        </p:blipFill>
        <p:spPr bwMode="auto">
          <a:xfrm>
            <a:off x="669403" y="2100253"/>
            <a:ext cx="10806771" cy="4500594"/>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十一、</a:t>
            </a:r>
            <a:r>
              <a:rPr lang="zh-CN" altLang="en-US" dirty="0" smtClean="0"/>
              <a:t>试车线</a:t>
            </a:r>
            <a:endParaRPr lang="zh-CN" altLang="en-US" dirty="0"/>
          </a:p>
        </p:txBody>
      </p:sp>
      <p:grpSp>
        <p:nvGrpSpPr>
          <p:cNvPr id="3" name="组合 2"/>
          <p:cNvGrpSpPr/>
          <p:nvPr/>
        </p:nvGrpSpPr>
        <p:grpSpPr>
          <a:xfrm>
            <a:off x="478133" y="1350152"/>
            <a:ext cx="11093677" cy="2413548"/>
            <a:chOff x="357158" y="4929198"/>
            <a:chExt cx="8286808" cy="2298618"/>
          </a:xfrm>
        </p:grpSpPr>
        <p:sp>
          <p:nvSpPr>
            <p:cNvPr id="4" name="Rectangle 1"/>
            <p:cNvSpPr>
              <a:spLocks noChangeArrowheads="1"/>
            </p:cNvSpPr>
            <p:nvPr/>
          </p:nvSpPr>
          <p:spPr bwMode="auto">
            <a:xfrm>
              <a:off x="428596" y="5014755"/>
              <a:ext cx="8215370" cy="22130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defRPr/>
              </a:pPr>
              <a:r>
                <a:rPr lang="zh-CN" altLang="en-US" sz="2900" b="1" kern="0" dirty="0" smtClean="0">
                  <a:solidFill>
                    <a:srgbClr val="333399"/>
                  </a:solidFill>
                  <a:latin typeface="Times New Roman" pitchFamily="18" charset="0"/>
                  <a:ea typeface="宋体" pitchFamily="2" charset="-122"/>
                  <a:cs typeface="fangsong_gb2312"/>
                </a:rPr>
                <a:t>        试车线一般设于车辆段内，其主要功能是在列车安装及检修完了</a:t>
              </a:r>
              <a:r>
                <a:rPr lang="en-US" altLang="zh-CN" sz="2900" b="1" kern="0" dirty="0" smtClean="0">
                  <a:solidFill>
                    <a:srgbClr val="333399"/>
                  </a:solidFill>
                  <a:latin typeface="Times New Roman" pitchFamily="18" charset="0"/>
                  <a:ea typeface="宋体" pitchFamily="2" charset="-122"/>
                  <a:cs typeface="fangsong_gb2312"/>
                </a:rPr>
                <a:t>ATP</a:t>
              </a:r>
              <a:r>
                <a:rPr lang="zh-CN" altLang="en-US" sz="2900" b="1" kern="0" dirty="0" smtClean="0">
                  <a:solidFill>
                    <a:srgbClr val="333399"/>
                  </a:solidFill>
                  <a:latin typeface="Times New Roman" pitchFamily="18" charset="0"/>
                  <a:ea typeface="宋体" pitchFamily="2" charset="-122"/>
                  <a:cs typeface="fangsong_gb2312"/>
                </a:rPr>
                <a:t>及</a:t>
              </a:r>
              <a:r>
                <a:rPr lang="en-US" altLang="zh-CN" sz="2900" b="1" kern="0" dirty="0" smtClean="0">
                  <a:solidFill>
                    <a:srgbClr val="333399"/>
                  </a:solidFill>
                  <a:latin typeface="Times New Roman" pitchFamily="18" charset="0"/>
                  <a:ea typeface="宋体" pitchFamily="2" charset="-122"/>
                  <a:cs typeface="fangsong_gb2312"/>
                </a:rPr>
                <a:t>ATO</a:t>
              </a:r>
              <a:r>
                <a:rPr lang="zh-CN" altLang="en-US" sz="2900" b="1" kern="0" dirty="0" smtClean="0">
                  <a:solidFill>
                    <a:srgbClr val="333399"/>
                  </a:solidFill>
                  <a:latin typeface="Times New Roman" pitchFamily="18" charset="0"/>
                  <a:ea typeface="宋体" pitchFamily="2" charset="-122"/>
                  <a:cs typeface="fangsong_gb2312"/>
                </a:rPr>
                <a:t>车载设备后，在试车线上进行</a:t>
              </a:r>
              <a:r>
                <a:rPr lang="en-US" altLang="zh-CN" sz="2900" b="1" kern="0" dirty="0" smtClean="0">
                  <a:solidFill>
                    <a:srgbClr val="333399"/>
                  </a:solidFill>
                  <a:latin typeface="Times New Roman" pitchFamily="18" charset="0"/>
                  <a:ea typeface="宋体" pitchFamily="2" charset="-122"/>
                  <a:cs typeface="fangsong_gb2312"/>
                </a:rPr>
                <a:t>ATP/</a:t>
              </a:r>
            </a:p>
            <a:p>
              <a:pPr fontAlgn="base">
                <a:spcBef>
                  <a:spcPct val="0"/>
                </a:spcBef>
                <a:spcAft>
                  <a:spcPct val="0"/>
                </a:spcAft>
                <a:defRPr/>
              </a:pPr>
              <a:r>
                <a:rPr lang="en-US" altLang="zh-CN" sz="2900" b="1" kern="0" dirty="0" smtClean="0">
                  <a:solidFill>
                    <a:srgbClr val="333399"/>
                  </a:solidFill>
                  <a:latin typeface="Times New Roman" pitchFamily="18" charset="0"/>
                  <a:ea typeface="宋体" pitchFamily="2" charset="-122"/>
                  <a:cs typeface="fangsong_gb2312"/>
                </a:rPr>
                <a:t>ATO</a:t>
              </a:r>
              <a:r>
                <a:rPr lang="zh-CN" altLang="en-US" sz="2900" b="1" kern="0" dirty="0" smtClean="0">
                  <a:solidFill>
                    <a:srgbClr val="333399"/>
                  </a:solidFill>
                  <a:latin typeface="Times New Roman" pitchFamily="18" charset="0"/>
                  <a:ea typeface="宋体" pitchFamily="2" charset="-122"/>
                  <a:cs typeface="fangsong_gb2312"/>
                </a:rPr>
                <a:t>的静、动态试验。试车线信号设备的设计与安装由正线信号系统供应商负责。</a:t>
              </a:r>
            </a:p>
            <a:p>
              <a:pPr fontAlgn="base">
                <a:spcBef>
                  <a:spcPct val="0"/>
                </a:spcBef>
                <a:spcAft>
                  <a:spcPct val="0"/>
                </a:spcAft>
                <a:defRPr/>
              </a:pPr>
              <a:endParaRPr lang="zh-CN" altLang="en-US" sz="2900" b="1" kern="0" dirty="0" smtClean="0">
                <a:solidFill>
                  <a:srgbClr val="333399"/>
                </a:solidFill>
                <a:latin typeface="Times New Roman" pitchFamily="18" charset="0"/>
                <a:ea typeface="宋体" pitchFamily="2" charset="-122"/>
                <a:cs typeface="fangsong_gb2312"/>
              </a:endParaRPr>
            </a:p>
          </p:txBody>
        </p:sp>
        <p:sp>
          <p:nvSpPr>
            <p:cNvPr id="5" name="圆角矩形 4"/>
            <p:cNvSpPr/>
            <p:nvPr/>
          </p:nvSpPr>
          <p:spPr>
            <a:xfrm>
              <a:off x="357158" y="4929198"/>
              <a:ext cx="8286776" cy="1785950"/>
            </a:xfrm>
            <a:prstGeom prst="roundRect">
              <a:avLst/>
            </a:prstGeom>
            <a:noFill/>
            <a:ln w="63500" cmpd="thickThi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6" name="Picture 4" descr="d:\360浏览器\360\360se\360se6\User Data\temp\Img302427137.jpg"/>
          <p:cNvPicPr>
            <a:picLocks noChangeAspect="1" noChangeArrowheads="1"/>
          </p:cNvPicPr>
          <p:nvPr/>
        </p:nvPicPr>
        <p:blipFill>
          <a:blip r:embed="rId2"/>
          <a:srcRect/>
          <a:stretch>
            <a:fillRect/>
          </a:stretch>
        </p:blipFill>
        <p:spPr bwMode="auto">
          <a:xfrm>
            <a:off x="6120607" y="3450430"/>
            <a:ext cx="5355568" cy="3075406"/>
          </a:xfrm>
          <a:prstGeom prst="rect">
            <a:avLst/>
          </a:prstGeom>
          <a:noFill/>
        </p:spPr>
      </p:pic>
      <p:grpSp>
        <p:nvGrpSpPr>
          <p:cNvPr id="7" name="组合 6"/>
          <p:cNvGrpSpPr/>
          <p:nvPr/>
        </p:nvGrpSpPr>
        <p:grpSpPr>
          <a:xfrm>
            <a:off x="669404" y="3479154"/>
            <a:ext cx="10796703" cy="3060223"/>
            <a:chOff x="129560" y="3742107"/>
            <a:chExt cx="8869733" cy="2914498"/>
          </a:xfrm>
        </p:grpSpPr>
        <p:pic>
          <p:nvPicPr>
            <p:cNvPr id="8" name="Picture 2" descr="d:\360浏览器\360\360se\360se6\User Data\temp\A2321DE9AB00C8D9F7BD4AAAFCFF3993.jpg"/>
            <p:cNvPicPr>
              <a:picLocks noChangeAspect="1" noChangeArrowheads="1"/>
            </p:cNvPicPr>
            <p:nvPr/>
          </p:nvPicPr>
          <p:blipFill>
            <a:blip r:embed="rId3"/>
            <a:srcRect/>
            <a:stretch>
              <a:fillRect/>
            </a:stretch>
          </p:blipFill>
          <p:spPr bwMode="auto">
            <a:xfrm>
              <a:off x="129560" y="3742107"/>
              <a:ext cx="4357718" cy="2901603"/>
            </a:xfrm>
            <a:prstGeom prst="rect">
              <a:avLst/>
            </a:prstGeom>
            <a:noFill/>
          </p:spPr>
        </p:pic>
        <p:sp>
          <p:nvSpPr>
            <p:cNvPr id="9" name="矩形 8"/>
            <p:cNvSpPr/>
            <p:nvPr/>
          </p:nvSpPr>
          <p:spPr>
            <a:xfrm>
              <a:off x="3193650" y="6143644"/>
              <a:ext cx="762750" cy="512961"/>
            </a:xfrm>
            <a:prstGeom prst="rect">
              <a:avLst/>
            </a:prstGeom>
            <a:noFill/>
          </p:spPr>
          <p:txBody>
            <a:bodyPr wrap="none" lIns="91440" tIns="45720" rIns="91440" bIns="45720">
              <a:spAutoFit/>
            </a:bodyPr>
            <a:lstStyle/>
            <a:p>
              <a:pPr algn="ctr"/>
              <a:r>
                <a:rPr lang="zh-CN" altLang="en-US" sz="2900" dirty="0" smtClean="0">
                  <a:ln w="18415" cmpd="sng">
                    <a:solidFill>
                      <a:srgbClr val="FFFFFF"/>
                    </a:solidFill>
                    <a:prstDash val="solid"/>
                  </a:ln>
                  <a:solidFill>
                    <a:srgbClr val="FFFFFF"/>
                  </a:solidFill>
                  <a:latin typeface="+mj-ea"/>
                  <a:ea typeface="+mj-ea"/>
                </a:rPr>
                <a:t>沈阳</a:t>
              </a:r>
              <a:endParaRPr lang="zh-CN" altLang="en-US" sz="2900" dirty="0">
                <a:ln w="18415" cmpd="sng">
                  <a:solidFill>
                    <a:srgbClr val="FFFFFF"/>
                  </a:solidFill>
                  <a:prstDash val="solid"/>
                </a:ln>
                <a:solidFill>
                  <a:srgbClr val="FFFFFF"/>
                </a:solidFill>
                <a:latin typeface="+mj-ea"/>
                <a:ea typeface="+mj-ea"/>
              </a:endParaRPr>
            </a:p>
          </p:txBody>
        </p:sp>
        <p:sp>
          <p:nvSpPr>
            <p:cNvPr id="10" name="矩形 9"/>
            <p:cNvSpPr/>
            <p:nvPr/>
          </p:nvSpPr>
          <p:spPr>
            <a:xfrm>
              <a:off x="8236543" y="6143644"/>
              <a:ext cx="762750" cy="512961"/>
            </a:xfrm>
            <a:prstGeom prst="rect">
              <a:avLst/>
            </a:prstGeom>
            <a:noFill/>
          </p:spPr>
          <p:txBody>
            <a:bodyPr wrap="none" lIns="91440" tIns="45720" rIns="91440" bIns="45720">
              <a:spAutoFit/>
            </a:bodyPr>
            <a:lstStyle/>
            <a:p>
              <a:pPr algn="ctr"/>
              <a:r>
                <a:rPr lang="zh-CN" altLang="en-US" sz="2900" dirty="0" smtClean="0">
                  <a:ln w="18415" cmpd="sng">
                    <a:solidFill>
                      <a:srgbClr val="FFFFFF"/>
                    </a:solidFill>
                    <a:prstDash val="solid"/>
                  </a:ln>
                  <a:solidFill>
                    <a:srgbClr val="FFFFFF"/>
                  </a:solidFill>
                  <a:latin typeface="+mj-ea"/>
                  <a:ea typeface="+mj-ea"/>
                </a:rPr>
                <a:t>天津</a:t>
              </a:r>
              <a:endParaRPr lang="zh-CN" altLang="en-US" sz="2900" dirty="0">
                <a:ln w="18415" cmpd="sng">
                  <a:solidFill>
                    <a:srgbClr val="FFFFFF"/>
                  </a:solidFill>
                  <a:prstDash val="solid"/>
                </a:ln>
                <a:solidFill>
                  <a:srgbClr val="FFFFFF"/>
                </a:solidFill>
                <a:latin typeface="+mj-ea"/>
                <a:ea typeface="+mj-ea"/>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十一、</a:t>
            </a:r>
            <a:r>
              <a:rPr lang="zh-CN" altLang="en-US" dirty="0" smtClean="0"/>
              <a:t>试车线</a:t>
            </a:r>
            <a:endParaRPr lang="zh-CN" altLang="en-US" dirty="0"/>
          </a:p>
        </p:txBody>
      </p:sp>
      <p:grpSp>
        <p:nvGrpSpPr>
          <p:cNvPr id="3" name="组合 16"/>
          <p:cNvGrpSpPr/>
          <p:nvPr/>
        </p:nvGrpSpPr>
        <p:grpSpPr>
          <a:xfrm>
            <a:off x="669403" y="1350152"/>
            <a:ext cx="8684337" cy="3914056"/>
            <a:chOff x="156634" y="1285859"/>
            <a:chExt cx="6487068" cy="3727672"/>
          </a:xfrm>
        </p:grpSpPr>
        <p:pic>
          <p:nvPicPr>
            <p:cNvPr id="18" name="Picture 2" descr="d:\360浏览器\360\360se\360se6\User Data\temp\3111358639860653464.jpg"/>
            <p:cNvPicPr>
              <a:picLocks noChangeAspect="1" noChangeArrowheads="1"/>
            </p:cNvPicPr>
            <p:nvPr/>
          </p:nvPicPr>
          <p:blipFill>
            <a:blip r:embed="rId2"/>
            <a:srcRect/>
            <a:stretch>
              <a:fillRect/>
            </a:stretch>
          </p:blipFill>
          <p:spPr bwMode="auto">
            <a:xfrm>
              <a:off x="156634" y="1285859"/>
              <a:ext cx="6487068" cy="3697631"/>
            </a:xfrm>
            <a:prstGeom prst="rect">
              <a:avLst/>
            </a:prstGeom>
            <a:noFill/>
          </p:spPr>
        </p:pic>
        <p:sp>
          <p:nvSpPr>
            <p:cNvPr id="19" name="矩形 18"/>
            <p:cNvSpPr/>
            <p:nvPr/>
          </p:nvSpPr>
          <p:spPr>
            <a:xfrm>
              <a:off x="214282" y="4500570"/>
              <a:ext cx="693545" cy="512961"/>
            </a:xfrm>
            <a:prstGeom prst="rect">
              <a:avLst/>
            </a:prstGeom>
            <a:noFill/>
          </p:spPr>
          <p:txBody>
            <a:bodyPr wrap="none" lIns="91440" tIns="45720" rIns="91440" bIns="45720">
              <a:spAutoFit/>
            </a:bodyPr>
            <a:lstStyle/>
            <a:p>
              <a:pPr algn="ctr" defTabSz="1110905">
                <a:defRPr/>
              </a:pPr>
              <a:r>
                <a:rPr lang="zh-CN" altLang="en-US" sz="2900" kern="0" dirty="0" smtClean="0">
                  <a:ln w="18415" cmpd="sng">
                    <a:solidFill>
                      <a:srgbClr val="FFFFFF"/>
                    </a:solidFill>
                    <a:prstDash val="solid"/>
                  </a:ln>
                  <a:solidFill>
                    <a:srgbClr val="FFFFFF"/>
                  </a:solidFill>
                  <a:latin typeface="+mj-ea"/>
                  <a:ea typeface="+mj-ea"/>
                </a:rPr>
                <a:t>天津</a:t>
              </a:r>
              <a:endParaRPr lang="zh-CN" altLang="en-US" sz="2900" kern="0" dirty="0">
                <a:ln w="18415" cmpd="sng">
                  <a:solidFill>
                    <a:srgbClr val="FFFFFF"/>
                  </a:solidFill>
                  <a:prstDash val="solid"/>
                </a:ln>
                <a:solidFill>
                  <a:srgbClr val="FFFFFF"/>
                </a:solidFill>
                <a:latin typeface="+mj-ea"/>
                <a:ea typeface="+mj-ea"/>
              </a:endParaRPr>
            </a:p>
          </p:txBody>
        </p:sp>
      </p:grpSp>
      <p:grpSp>
        <p:nvGrpSpPr>
          <p:cNvPr id="4" name="组合 19"/>
          <p:cNvGrpSpPr/>
          <p:nvPr/>
        </p:nvGrpSpPr>
        <p:grpSpPr>
          <a:xfrm>
            <a:off x="2964647" y="2550312"/>
            <a:ext cx="8607123" cy="4126748"/>
            <a:chOff x="2428860" y="2726368"/>
            <a:chExt cx="6429390" cy="3930237"/>
          </a:xfrm>
        </p:grpSpPr>
        <p:pic>
          <p:nvPicPr>
            <p:cNvPr id="21" name="Picture 4" descr="d:\360浏览器\360\360se\360se6\User Data\temp\0023ae5d724f0d6426aa22.jpg"/>
            <p:cNvPicPr>
              <a:picLocks noChangeAspect="1" noChangeArrowheads="1"/>
            </p:cNvPicPr>
            <p:nvPr/>
          </p:nvPicPr>
          <p:blipFill>
            <a:blip r:embed="rId3"/>
            <a:srcRect/>
            <a:stretch>
              <a:fillRect/>
            </a:stretch>
          </p:blipFill>
          <p:spPr bwMode="auto">
            <a:xfrm>
              <a:off x="2428860" y="2726368"/>
              <a:ext cx="6429390" cy="3886209"/>
            </a:xfrm>
            <a:prstGeom prst="rect">
              <a:avLst/>
            </a:prstGeom>
            <a:noFill/>
          </p:spPr>
        </p:pic>
        <p:sp>
          <p:nvSpPr>
            <p:cNvPr id="22" name="矩形 21"/>
            <p:cNvSpPr/>
            <p:nvPr/>
          </p:nvSpPr>
          <p:spPr>
            <a:xfrm>
              <a:off x="7929586" y="6143644"/>
              <a:ext cx="693545" cy="512961"/>
            </a:xfrm>
            <a:prstGeom prst="rect">
              <a:avLst/>
            </a:prstGeom>
            <a:noFill/>
          </p:spPr>
          <p:txBody>
            <a:bodyPr wrap="none" lIns="91440" tIns="45720" rIns="91440" bIns="45720">
              <a:spAutoFit/>
            </a:bodyPr>
            <a:lstStyle/>
            <a:p>
              <a:pPr algn="ctr" defTabSz="1110905">
                <a:defRPr/>
              </a:pPr>
              <a:r>
                <a:rPr lang="zh-CN" altLang="en-US" sz="2900" kern="0" dirty="0" smtClean="0">
                  <a:ln w="18415" cmpd="sng">
                    <a:solidFill>
                      <a:srgbClr val="FFFFFF"/>
                    </a:solidFill>
                    <a:prstDash val="solid"/>
                  </a:ln>
                  <a:solidFill>
                    <a:srgbClr val="FFFFFF"/>
                  </a:solidFill>
                  <a:latin typeface="+mj-ea"/>
                  <a:ea typeface="+mj-ea"/>
                </a:rPr>
                <a:t>北京</a:t>
              </a:r>
              <a:endParaRPr lang="zh-CN" altLang="en-US" sz="2900" kern="0" dirty="0">
                <a:ln w="18415" cmpd="sng">
                  <a:solidFill>
                    <a:srgbClr val="FFFFFF"/>
                  </a:solidFill>
                  <a:prstDash val="solid"/>
                </a:ln>
                <a:solidFill>
                  <a:srgbClr val="FFFFFF"/>
                </a:solidFill>
                <a:latin typeface="+mj-ea"/>
                <a:ea typeface="+mj-ea"/>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十二、</a:t>
            </a:r>
            <a:r>
              <a:rPr lang="zh-CN" altLang="en-US" dirty="0" smtClean="0"/>
              <a:t>与其他机电控制系统的接口</a:t>
            </a:r>
            <a:endParaRPr lang="zh-CN" altLang="en-US" dirty="0"/>
          </a:p>
        </p:txBody>
      </p:sp>
      <p:grpSp>
        <p:nvGrpSpPr>
          <p:cNvPr id="3" name="组合 12"/>
          <p:cNvGrpSpPr/>
          <p:nvPr/>
        </p:nvGrpSpPr>
        <p:grpSpPr>
          <a:xfrm>
            <a:off x="669403" y="1425163"/>
            <a:ext cx="10806771" cy="2179551"/>
            <a:chOff x="642910" y="2214554"/>
            <a:chExt cx="8072494" cy="2075763"/>
          </a:xfrm>
        </p:grpSpPr>
        <p:sp>
          <p:nvSpPr>
            <p:cNvPr id="14" name="圆角矩形 13"/>
            <p:cNvSpPr/>
            <p:nvPr/>
          </p:nvSpPr>
          <p:spPr>
            <a:xfrm>
              <a:off x="1357258" y="2214554"/>
              <a:ext cx="7358146" cy="2071702"/>
            </a:xfrm>
            <a:prstGeom prst="roundRect">
              <a:avLst/>
            </a:prstGeom>
            <a:noFill/>
            <a:ln w="28575" cap="flat" cmpd="sng" algn="ctr">
              <a:solidFill>
                <a:srgbClr val="FFC000"/>
              </a:solidFill>
              <a:prstDash val="solid"/>
            </a:ln>
            <a:effectLst/>
          </p:spPr>
          <p:txBody>
            <a:bodyPr rtlCol="0" anchor="ctr"/>
            <a:lstStyle/>
            <a:p>
              <a:pPr algn="ctr" defTabSz="1110905">
                <a:defRPr/>
              </a:pPr>
              <a:endParaRPr lang="zh-CN" altLang="en-US" sz="3400" kern="0" dirty="0">
                <a:solidFill>
                  <a:sysClr val="window" lastClr="FFFFFF"/>
                </a:solidFill>
                <a:latin typeface="Perpetua"/>
                <a:ea typeface="宋体"/>
              </a:endParaRPr>
            </a:p>
          </p:txBody>
        </p:sp>
        <p:sp>
          <p:nvSpPr>
            <p:cNvPr id="15" name="圆角矩形 14"/>
            <p:cNvSpPr/>
            <p:nvPr/>
          </p:nvSpPr>
          <p:spPr>
            <a:xfrm>
              <a:off x="642910" y="2488405"/>
              <a:ext cx="1428728" cy="1369223"/>
            </a:xfrm>
            <a:prstGeom prst="roundRect">
              <a:avLst/>
            </a:prstGeom>
            <a:solidFill>
              <a:srgbClr val="FF9900"/>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algn="ctr" defTabSz="1110905">
                <a:defRPr/>
              </a:pPr>
              <a:endParaRPr lang="zh-CN" altLang="en-US" sz="3400" kern="0" dirty="0">
                <a:solidFill>
                  <a:sysClr val="window" lastClr="FFFFFF"/>
                </a:solidFill>
                <a:latin typeface="Perpetua"/>
                <a:ea typeface="宋体"/>
              </a:endParaRPr>
            </a:p>
          </p:txBody>
        </p:sp>
        <p:sp>
          <p:nvSpPr>
            <p:cNvPr id="16" name="TextBox 15"/>
            <p:cNvSpPr txBox="1"/>
            <p:nvPr/>
          </p:nvSpPr>
          <p:spPr>
            <a:xfrm>
              <a:off x="714348" y="2740879"/>
              <a:ext cx="1285884" cy="937986"/>
            </a:xfrm>
            <a:prstGeom prst="rect">
              <a:avLst/>
            </a:prstGeom>
            <a:noFill/>
          </p:spPr>
          <p:txBody>
            <a:bodyPr wrap="square" rtlCol="0">
              <a:spAutoFit/>
            </a:bodyPr>
            <a:lstStyle/>
            <a:p>
              <a:pPr defTabSz="1110905">
                <a:defRPr/>
              </a:pPr>
              <a:r>
                <a:rPr lang="zh-CN" altLang="en-US" sz="2900" b="1" kern="0" dirty="0" smtClean="0">
                  <a:latin typeface="幼圆"/>
                  <a:ea typeface="幼圆"/>
                </a:rPr>
                <a:t>与列车的接口</a:t>
              </a:r>
              <a:endParaRPr lang="zh-CN" altLang="en-US" sz="2900" b="1" kern="0" dirty="0">
                <a:latin typeface="幼圆"/>
                <a:ea typeface="幼圆"/>
              </a:endParaRPr>
            </a:p>
          </p:txBody>
        </p:sp>
        <p:sp>
          <p:nvSpPr>
            <p:cNvPr id="17" name="矩形 16"/>
            <p:cNvSpPr/>
            <p:nvPr/>
          </p:nvSpPr>
          <p:spPr>
            <a:xfrm>
              <a:off x="2214546" y="2502282"/>
              <a:ext cx="6215170" cy="1788035"/>
            </a:xfrm>
            <a:prstGeom prst="rect">
              <a:avLst/>
            </a:prstGeom>
          </p:spPr>
          <p:txBody>
            <a:bodyPr wrap="square">
              <a:spAutoFit/>
            </a:bodyPr>
            <a:lstStyle/>
            <a:p>
              <a:pPr algn="just" defTabSz="1110905">
                <a:defRPr/>
              </a:pPr>
              <a:r>
                <a:rPr lang="zh-CN" altLang="en-US" sz="2900" b="1" kern="0" dirty="0" smtClean="0">
                  <a:solidFill>
                    <a:sysClr val="windowText" lastClr="000000"/>
                  </a:solidFill>
                  <a:latin typeface="宋体" pitchFamily="2" charset="-122"/>
                  <a:ea typeface="宋体" pitchFamily="2" charset="-122"/>
                </a:rPr>
                <a:t>    </a:t>
              </a:r>
              <a:r>
                <a:rPr lang="en-US" altLang="zh-CN" sz="2900" b="1" kern="0" dirty="0" smtClean="0">
                  <a:solidFill>
                    <a:srgbClr val="333399"/>
                  </a:solidFill>
                  <a:latin typeface="Times New Roman" pitchFamily="18" charset="0"/>
                  <a:ea typeface="宋体" pitchFamily="2" charset="-122"/>
                  <a:cs typeface="Times New Roman" pitchFamily="18" charset="0"/>
                </a:rPr>
                <a:t>ATC</a:t>
              </a:r>
              <a:r>
                <a:rPr lang="zh-CN" altLang="en-US" sz="2900" b="1" kern="0" dirty="0" smtClean="0">
                  <a:solidFill>
                    <a:srgbClr val="333399"/>
                  </a:solidFill>
                  <a:latin typeface="Times New Roman" pitchFamily="18" charset="0"/>
                  <a:ea typeface="宋体" pitchFamily="2" charset="-122"/>
                  <a:cs typeface="Times New Roman" pitchFamily="18" charset="0"/>
                </a:rPr>
                <a:t>车载系统要完成对列车的安全保护和自动控制，它与列车之间存在复杂的接口关系，这些接口简称为列车线。例如，车门控制接口、牵引接口、制动接口等。</a:t>
              </a:r>
              <a:endParaRPr lang="zh-CN" altLang="en-US" sz="2900" b="1" kern="0" dirty="0">
                <a:solidFill>
                  <a:srgbClr val="333399"/>
                </a:solidFill>
                <a:latin typeface="Times New Roman" pitchFamily="18" charset="0"/>
                <a:cs typeface="Times New Roman" pitchFamily="18" charset="0"/>
              </a:endParaRPr>
            </a:p>
          </p:txBody>
        </p:sp>
      </p:grpSp>
      <p:grpSp>
        <p:nvGrpSpPr>
          <p:cNvPr id="4" name="组合 17"/>
          <p:cNvGrpSpPr/>
          <p:nvPr/>
        </p:nvGrpSpPr>
        <p:grpSpPr>
          <a:xfrm>
            <a:off x="669403" y="3975499"/>
            <a:ext cx="10806771" cy="2613079"/>
            <a:chOff x="642910" y="1857364"/>
            <a:chExt cx="8072494" cy="2488646"/>
          </a:xfrm>
        </p:grpSpPr>
        <p:sp>
          <p:nvSpPr>
            <p:cNvPr id="19" name="圆角矩形 18"/>
            <p:cNvSpPr/>
            <p:nvPr/>
          </p:nvSpPr>
          <p:spPr>
            <a:xfrm>
              <a:off x="1357258" y="1857364"/>
              <a:ext cx="7358146" cy="2428892"/>
            </a:xfrm>
            <a:prstGeom prst="roundRect">
              <a:avLst/>
            </a:prstGeom>
            <a:noFill/>
            <a:ln w="28575" cap="flat" cmpd="sng" algn="ctr">
              <a:solidFill>
                <a:srgbClr val="00B0F0"/>
              </a:solidFill>
              <a:prstDash val="solid"/>
            </a:ln>
            <a:effectLst/>
          </p:spPr>
          <p:txBody>
            <a:bodyPr rtlCol="0" anchor="ctr"/>
            <a:lstStyle/>
            <a:p>
              <a:pPr algn="ctr" defTabSz="1110905">
                <a:defRPr/>
              </a:pPr>
              <a:endParaRPr lang="zh-CN" altLang="en-US" sz="3400" kern="0" dirty="0">
                <a:solidFill>
                  <a:sysClr val="window" lastClr="FFFFFF"/>
                </a:solidFill>
                <a:latin typeface="Perpetua"/>
                <a:ea typeface="宋体"/>
              </a:endParaRPr>
            </a:p>
          </p:txBody>
        </p:sp>
        <p:sp>
          <p:nvSpPr>
            <p:cNvPr id="20" name="圆角矩形 19"/>
            <p:cNvSpPr/>
            <p:nvPr/>
          </p:nvSpPr>
          <p:spPr>
            <a:xfrm>
              <a:off x="642910" y="2428868"/>
              <a:ext cx="1428728" cy="1369223"/>
            </a:xfrm>
            <a:prstGeom prst="roundRect">
              <a:avLst/>
            </a:prstGeom>
            <a:solidFill>
              <a:srgbClr val="00B0F0"/>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algn="ctr" defTabSz="1110905">
                <a:defRPr/>
              </a:pPr>
              <a:endParaRPr lang="zh-CN" altLang="en-US" sz="3400" kern="0" dirty="0">
                <a:solidFill>
                  <a:sysClr val="window" lastClr="FFFFFF"/>
                </a:solidFill>
                <a:latin typeface="Perpetua"/>
                <a:ea typeface="宋体"/>
              </a:endParaRPr>
            </a:p>
          </p:txBody>
        </p:sp>
        <p:sp>
          <p:nvSpPr>
            <p:cNvPr id="21" name="TextBox 20"/>
            <p:cNvSpPr txBox="1"/>
            <p:nvPr/>
          </p:nvSpPr>
          <p:spPr>
            <a:xfrm>
              <a:off x="714348" y="2714620"/>
              <a:ext cx="1285884" cy="937986"/>
            </a:xfrm>
            <a:prstGeom prst="rect">
              <a:avLst/>
            </a:prstGeom>
            <a:noFill/>
          </p:spPr>
          <p:txBody>
            <a:bodyPr wrap="square" rtlCol="0">
              <a:spAutoFit/>
            </a:bodyPr>
            <a:lstStyle/>
            <a:p>
              <a:pPr defTabSz="1110905">
                <a:defRPr/>
              </a:pPr>
              <a:r>
                <a:rPr lang="zh-CN" altLang="en-US" sz="2900" b="1" kern="0" dirty="0" smtClean="0">
                  <a:latin typeface="幼圆"/>
                  <a:ea typeface="幼圆"/>
                </a:rPr>
                <a:t>与通信的接口</a:t>
              </a:r>
              <a:endParaRPr lang="zh-CN" altLang="en-US" sz="2900" b="1" kern="0" dirty="0">
                <a:latin typeface="幼圆"/>
                <a:ea typeface="幼圆"/>
              </a:endParaRPr>
            </a:p>
          </p:txBody>
        </p:sp>
        <p:sp>
          <p:nvSpPr>
            <p:cNvPr id="22" name="矩形 21"/>
            <p:cNvSpPr/>
            <p:nvPr/>
          </p:nvSpPr>
          <p:spPr>
            <a:xfrm>
              <a:off x="2214546" y="2132950"/>
              <a:ext cx="6215170" cy="2213060"/>
            </a:xfrm>
            <a:prstGeom prst="rect">
              <a:avLst/>
            </a:prstGeom>
          </p:spPr>
          <p:txBody>
            <a:bodyPr wrap="square">
              <a:spAutoFit/>
            </a:bodyPr>
            <a:lstStyle/>
            <a:p>
              <a:pPr algn="just" defTabSz="1110905">
                <a:defRPr/>
              </a:pPr>
              <a:r>
                <a:rPr lang="zh-CN" altLang="en-US" sz="2900" b="1" kern="0" dirty="0" smtClean="0">
                  <a:solidFill>
                    <a:srgbClr val="333399"/>
                  </a:solidFill>
                  <a:latin typeface="+mj-ea"/>
                  <a:ea typeface="+mj-ea"/>
                </a:rPr>
                <a:t>    信号系统与通信系统的旅客向导系统、无线列调系统、广播系统、综合数据处理系统等接口，为这些系统提供有关列车位置和速度信息等。信号系统从通信时钟系统获得时钟信息，统一全线系统所使用的时钟。</a:t>
              </a:r>
              <a:endParaRPr lang="zh-CN" altLang="en-US" sz="2900" b="1" kern="0" dirty="0">
                <a:solidFill>
                  <a:srgbClr val="333399"/>
                </a:solidFill>
                <a:latin typeface="+mj-ea"/>
                <a:ea typeface="+mj-ea"/>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十二、</a:t>
            </a:r>
            <a:r>
              <a:rPr lang="zh-CN" altLang="en-US" dirty="0" smtClean="0"/>
              <a:t>与其他机电控制系统的接口</a:t>
            </a:r>
            <a:endParaRPr lang="zh-CN" altLang="en-US" dirty="0"/>
          </a:p>
        </p:txBody>
      </p:sp>
      <p:pic>
        <p:nvPicPr>
          <p:cNvPr id="9" name="Picture 2" descr="d:\360浏览器\360\360se\360se6\User Data\temp\a9fb9287a64e0d9827d72cb057e033cd.jpg"/>
          <p:cNvPicPr>
            <a:picLocks noChangeAspect="1" noChangeArrowheads="1"/>
          </p:cNvPicPr>
          <p:nvPr/>
        </p:nvPicPr>
        <p:blipFill>
          <a:blip r:embed="rId2"/>
          <a:srcRect/>
          <a:stretch>
            <a:fillRect/>
          </a:stretch>
        </p:blipFill>
        <p:spPr bwMode="auto">
          <a:xfrm>
            <a:off x="669403" y="3525440"/>
            <a:ext cx="10806771" cy="3150416"/>
          </a:xfrm>
          <a:prstGeom prst="rect">
            <a:avLst/>
          </a:prstGeom>
          <a:noFill/>
        </p:spPr>
      </p:pic>
      <p:grpSp>
        <p:nvGrpSpPr>
          <p:cNvPr id="3" name="组合 9"/>
          <p:cNvGrpSpPr/>
          <p:nvPr/>
        </p:nvGrpSpPr>
        <p:grpSpPr>
          <a:xfrm>
            <a:off x="573768" y="1425163"/>
            <a:ext cx="10806771" cy="2025267"/>
            <a:chOff x="642910" y="2214554"/>
            <a:chExt cx="8072494" cy="1928826"/>
          </a:xfrm>
        </p:grpSpPr>
        <p:sp>
          <p:nvSpPr>
            <p:cNvPr id="11" name="圆角矩形 10"/>
            <p:cNvSpPr/>
            <p:nvPr/>
          </p:nvSpPr>
          <p:spPr>
            <a:xfrm>
              <a:off x="1357258" y="2214554"/>
              <a:ext cx="7358146" cy="1928826"/>
            </a:xfrm>
            <a:prstGeom prst="roundRect">
              <a:avLst/>
            </a:prstGeom>
            <a:noFill/>
            <a:ln w="28575" cap="flat" cmpd="sng" algn="ctr">
              <a:solidFill>
                <a:srgbClr val="009900"/>
              </a:solidFill>
              <a:prstDash val="solid"/>
            </a:ln>
            <a:effectLst/>
          </p:spPr>
          <p:txBody>
            <a:bodyPr rtlCol="0" anchor="ctr"/>
            <a:lstStyle/>
            <a:p>
              <a:pPr algn="ctr" defTabSz="1110905">
                <a:defRPr/>
              </a:pPr>
              <a:endParaRPr lang="zh-CN" altLang="en-US" sz="3400" kern="0" dirty="0">
                <a:solidFill>
                  <a:sysClr val="window" lastClr="FFFFFF"/>
                </a:solidFill>
                <a:latin typeface="Perpetua"/>
                <a:ea typeface="宋体"/>
              </a:endParaRPr>
            </a:p>
          </p:txBody>
        </p:sp>
        <p:sp>
          <p:nvSpPr>
            <p:cNvPr id="12" name="圆角矩形 11"/>
            <p:cNvSpPr/>
            <p:nvPr/>
          </p:nvSpPr>
          <p:spPr>
            <a:xfrm>
              <a:off x="642910" y="2416967"/>
              <a:ext cx="1428728" cy="1369223"/>
            </a:xfrm>
            <a:prstGeom prst="roundRect">
              <a:avLst/>
            </a:prstGeom>
            <a:solidFill>
              <a:srgbClr val="009900"/>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algn="ctr" defTabSz="1110905">
                <a:defRPr/>
              </a:pPr>
              <a:endParaRPr lang="zh-CN" altLang="en-US" sz="3400" kern="0" dirty="0">
                <a:solidFill>
                  <a:sysClr val="window" lastClr="FFFFFF"/>
                </a:solidFill>
                <a:latin typeface="Perpetua"/>
                <a:ea typeface="宋体"/>
              </a:endParaRPr>
            </a:p>
          </p:txBody>
        </p:sp>
        <p:sp>
          <p:nvSpPr>
            <p:cNvPr id="13" name="TextBox 12"/>
            <p:cNvSpPr txBox="1"/>
            <p:nvPr/>
          </p:nvSpPr>
          <p:spPr>
            <a:xfrm>
              <a:off x="642910" y="2598003"/>
              <a:ext cx="1571636" cy="937986"/>
            </a:xfrm>
            <a:prstGeom prst="rect">
              <a:avLst/>
            </a:prstGeom>
            <a:noFill/>
          </p:spPr>
          <p:txBody>
            <a:bodyPr wrap="square" rtlCol="0">
              <a:spAutoFit/>
            </a:bodyPr>
            <a:lstStyle/>
            <a:p>
              <a:pPr defTabSz="1110905">
                <a:defRPr/>
              </a:pPr>
              <a:r>
                <a:rPr lang="zh-CN" altLang="en-US" sz="2900" b="1" kern="0" dirty="0" smtClean="0">
                  <a:latin typeface="幼圆"/>
                  <a:ea typeface="幼圆"/>
                </a:rPr>
                <a:t>与屏蔽门的接口</a:t>
              </a:r>
              <a:endParaRPr lang="zh-CN" altLang="en-US" sz="2900" b="1" kern="0" dirty="0">
                <a:latin typeface="幼圆"/>
                <a:ea typeface="幼圆"/>
              </a:endParaRPr>
            </a:p>
          </p:txBody>
        </p:sp>
        <p:sp>
          <p:nvSpPr>
            <p:cNvPr id="14" name="矩形 13"/>
            <p:cNvSpPr/>
            <p:nvPr/>
          </p:nvSpPr>
          <p:spPr>
            <a:xfrm>
              <a:off x="2214546" y="2571744"/>
              <a:ext cx="6215170" cy="1363011"/>
            </a:xfrm>
            <a:prstGeom prst="rect">
              <a:avLst/>
            </a:prstGeom>
          </p:spPr>
          <p:txBody>
            <a:bodyPr wrap="square">
              <a:spAutoFit/>
            </a:bodyPr>
            <a:lstStyle/>
            <a:p>
              <a:pPr algn="just" defTabSz="1110905">
                <a:defRPr/>
              </a:pPr>
              <a:r>
                <a:rPr lang="zh-CN" altLang="en-US" sz="2900" b="1" kern="0" dirty="0" smtClean="0">
                  <a:solidFill>
                    <a:srgbClr val="333399"/>
                  </a:solidFill>
                  <a:latin typeface="宋体" pitchFamily="2" charset="-122"/>
                  <a:ea typeface="宋体" pitchFamily="2" charset="-122"/>
                </a:rPr>
                <a:t>    信号系统与安装在站台上的屏蔽门之间进行信息交换，实现列车车门和屏蔽门有序安全开门和关门。</a:t>
              </a:r>
              <a:endParaRPr lang="zh-CN" altLang="en-US" sz="2900" b="1" kern="0" dirty="0">
                <a:solidFill>
                  <a:srgbClr val="333399"/>
                </a:solidFill>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上凸带形 2"/>
          <p:cNvSpPr/>
          <p:nvPr/>
        </p:nvSpPr>
        <p:spPr>
          <a:xfrm>
            <a:off x="3000364" y="2357430"/>
            <a:ext cx="5406258" cy="457202"/>
          </a:xfrm>
          <a:prstGeom prst="ribbon2">
            <a:avLst>
              <a:gd name="adj1" fmla="val 33333"/>
              <a:gd name="adj2" fmla="val 69242"/>
            </a:avLst>
          </a:prstGeom>
          <a:effectLst>
            <a:outerShdw blurRad="38100" dist="25400" dir="5400000" algn="t" rotWithShape="0">
              <a:srgbClr val="000000">
                <a:alpha val="50000"/>
              </a:srgbClr>
            </a:outerShdw>
            <a:reflection blurRad="6350" stA="52000" endA="300" endPos="35000" dir="5400000" sy="-100000" algn="bl" rotWithShape="0"/>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TextBox 3"/>
          <p:cNvSpPr txBox="1"/>
          <p:nvPr/>
        </p:nvSpPr>
        <p:spPr>
          <a:xfrm>
            <a:off x="3691714" y="1743062"/>
            <a:ext cx="3604172" cy="584775"/>
          </a:xfrm>
          <a:prstGeom prst="rect">
            <a:avLst/>
          </a:prstGeom>
          <a:noFill/>
        </p:spPr>
        <p:txBody>
          <a:bodyPr wrap="square" rtlCol="0">
            <a:spAutoFit/>
          </a:bodyPr>
          <a:lstStyle/>
          <a:p>
            <a:pPr algn="ctr"/>
            <a:r>
              <a:rPr lang="zh-CN" altLang="en-US" sz="3200" b="1" dirty="0" smtClean="0">
                <a:solidFill>
                  <a:schemeClr val="accent5">
                    <a:lumMod val="50000"/>
                  </a:schemeClr>
                </a:solidFill>
                <a:latin typeface="+mj-ea"/>
                <a:ea typeface="+mj-ea"/>
              </a:rPr>
              <a:t>课堂小结</a:t>
            </a:r>
            <a:endParaRPr lang="zh-CN" altLang="en-US" sz="3200" b="1" dirty="0">
              <a:solidFill>
                <a:schemeClr val="accent5">
                  <a:lumMod val="50000"/>
                </a:schemeClr>
              </a:solidFill>
              <a:latin typeface="+mj-ea"/>
              <a:ea typeface="+mj-ea"/>
            </a:endParaRPr>
          </a:p>
        </p:txBody>
      </p:sp>
      <p:sp>
        <p:nvSpPr>
          <p:cNvPr id="5" name="上凸带形 4"/>
          <p:cNvSpPr/>
          <p:nvPr/>
        </p:nvSpPr>
        <p:spPr>
          <a:xfrm>
            <a:off x="3000364" y="4572008"/>
            <a:ext cx="5406258" cy="457202"/>
          </a:xfrm>
          <a:prstGeom prst="ribbon2">
            <a:avLst>
              <a:gd name="adj1" fmla="val 33333"/>
              <a:gd name="adj2" fmla="val 69242"/>
            </a:avLst>
          </a:prstGeom>
          <a:effectLst>
            <a:outerShdw blurRad="38100" dist="25400" dir="5400000" algn="t" rotWithShape="0">
              <a:srgbClr val="000000">
                <a:alpha val="50000"/>
              </a:srgbClr>
            </a:outerShdw>
            <a:reflection blurRad="6350" stA="52000" endA="300" endPos="35000" dir="5400000" sy="-100000" algn="bl" rotWithShape="0"/>
          </a:effectLst>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TextBox 5"/>
          <p:cNvSpPr txBox="1"/>
          <p:nvPr/>
        </p:nvSpPr>
        <p:spPr>
          <a:xfrm>
            <a:off x="3763152" y="4029078"/>
            <a:ext cx="3604172" cy="584775"/>
          </a:xfrm>
          <a:prstGeom prst="rect">
            <a:avLst/>
          </a:prstGeom>
          <a:noFill/>
        </p:spPr>
        <p:txBody>
          <a:bodyPr wrap="square" rtlCol="0">
            <a:spAutoFit/>
          </a:bodyPr>
          <a:lstStyle/>
          <a:p>
            <a:pPr algn="ctr"/>
            <a:r>
              <a:rPr lang="zh-CN" altLang="en-US" sz="3200" b="1" dirty="0" smtClean="0">
                <a:solidFill>
                  <a:schemeClr val="accent5">
                    <a:lumMod val="50000"/>
                  </a:schemeClr>
                </a:solidFill>
                <a:latin typeface="+mj-ea"/>
                <a:ea typeface="+mj-ea"/>
              </a:rPr>
              <a:t>课堂作业</a:t>
            </a:r>
            <a:endParaRPr lang="zh-CN" altLang="en-US" sz="3200" b="1" dirty="0">
              <a:solidFill>
                <a:schemeClr val="accent5">
                  <a:lumMod val="50000"/>
                </a:schemeClr>
              </a:solidFill>
              <a:latin typeface="+mj-ea"/>
              <a:ea typeface="+mj-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1" y="4235006"/>
            <a:ext cx="12241213" cy="2389780"/>
          </a:xfrm>
          <a:prstGeom prst="rect">
            <a:avLst/>
          </a:prstGeom>
          <a:solidFill>
            <a:schemeClr val="accent1"/>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4398" tIns="62199" rIns="124398" bIns="62199" rtlCol="0" anchor="ctr"/>
          <a:lstStyle/>
          <a:p>
            <a:pPr algn="ctr"/>
            <a:endParaRPr lang="zh-CN" altLang="en-US"/>
          </a:p>
        </p:txBody>
      </p:sp>
      <p:sp>
        <p:nvSpPr>
          <p:cNvPr id="24" name="Text Box 2"/>
          <p:cNvSpPr txBox="1">
            <a:spLocks noChangeArrowheads="1"/>
          </p:cNvSpPr>
          <p:nvPr/>
        </p:nvSpPr>
        <p:spPr bwMode="auto">
          <a:xfrm>
            <a:off x="2168282" y="4541394"/>
            <a:ext cx="7870457" cy="904582"/>
          </a:xfrm>
          <a:prstGeom prst="rect">
            <a:avLst/>
          </a:prstGeom>
          <a:noFill/>
          <a:ln w="9525">
            <a:noFill/>
            <a:miter lim="800000"/>
            <a:headEnd/>
            <a:tailEnd/>
          </a:ln>
        </p:spPr>
        <p:txBody>
          <a:bodyPr wrap="square" lIns="124398" tIns="62199" rIns="124398" bIns="62199">
            <a:spAutoFit/>
          </a:bodyPr>
          <a:lstStyle/>
          <a:p>
            <a:pPr algn="ctr"/>
            <a:r>
              <a:rPr lang="en-US" altLang="zh-CN" sz="4900" b="1" dirty="0">
                <a:solidFill>
                  <a:schemeClr val="bg1"/>
                </a:solidFill>
                <a:latin typeface="微软雅黑" panose="020B0503020204020204" pitchFamily="34" charset="-122"/>
                <a:ea typeface="微软雅黑" panose="020B0503020204020204" pitchFamily="34" charset="-122"/>
              </a:rPr>
              <a:t>THANKS</a:t>
            </a:r>
          </a:p>
        </p:txBody>
      </p:sp>
      <p:grpSp>
        <p:nvGrpSpPr>
          <p:cNvPr id="3" name="组合 24"/>
          <p:cNvGrpSpPr/>
          <p:nvPr/>
        </p:nvGrpSpPr>
        <p:grpSpPr>
          <a:xfrm>
            <a:off x="3873347" y="5390563"/>
            <a:ext cx="4484395" cy="87267"/>
            <a:chOff x="2768751" y="4109175"/>
            <a:chExt cx="3349775" cy="62334"/>
          </a:xfrm>
        </p:grpSpPr>
        <p:cxnSp>
          <p:nvCxnSpPr>
            <p:cNvPr id="26" name="直接连接符 25"/>
            <p:cNvCxnSpPr/>
            <p:nvPr/>
          </p:nvCxnSpPr>
          <p:spPr>
            <a:xfrm>
              <a:off x="2799918" y="4140342"/>
              <a:ext cx="32874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2768751"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056192"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 Box 2"/>
          <p:cNvSpPr txBox="1">
            <a:spLocks noChangeArrowheads="1"/>
          </p:cNvSpPr>
          <p:nvPr/>
        </p:nvSpPr>
        <p:spPr bwMode="auto">
          <a:xfrm>
            <a:off x="4867430" y="5509056"/>
            <a:ext cx="2463951" cy="356445"/>
          </a:xfrm>
          <a:prstGeom prst="rect">
            <a:avLst/>
          </a:prstGeom>
          <a:noFill/>
          <a:ln w="9525">
            <a:noFill/>
            <a:miter lim="800000"/>
            <a:headEnd/>
            <a:tailEnd/>
          </a:ln>
        </p:spPr>
        <p:txBody>
          <a:bodyPr wrap="square" lIns="124398" tIns="62199" rIns="124398" bIns="62199">
            <a:spAutoFit/>
          </a:bodyPr>
          <a:lstStyle/>
          <a:p>
            <a:pPr algn="dist">
              <a:defRPr/>
            </a:pPr>
            <a:r>
              <a:rPr lang="zh-CN" altLang="en-US" sz="1500" dirty="0">
                <a:solidFill>
                  <a:schemeClr val="bg1"/>
                </a:solidFill>
                <a:latin typeface="微软雅黑" pitchFamily="34" charset="-122"/>
                <a:ea typeface="微软雅黑" pitchFamily="34" charset="-122"/>
              </a:rPr>
              <a:t>谢谢聆听</a:t>
            </a:r>
          </a:p>
        </p:txBody>
      </p:sp>
      <p:grpSp>
        <p:nvGrpSpPr>
          <p:cNvPr id="4" name="组合 33"/>
          <p:cNvGrpSpPr/>
          <p:nvPr/>
        </p:nvGrpSpPr>
        <p:grpSpPr>
          <a:xfrm>
            <a:off x="4918690" y="5996003"/>
            <a:ext cx="440396" cy="460557"/>
            <a:chOff x="3543574" y="4265651"/>
            <a:chExt cx="414516" cy="414516"/>
          </a:xfrm>
        </p:grpSpPr>
        <p:sp>
          <p:nvSpPr>
            <p:cNvPr id="35" name="椭圆 34"/>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 name="组合 35"/>
            <p:cNvGrpSpPr/>
            <p:nvPr/>
          </p:nvGrpSpPr>
          <p:grpSpPr>
            <a:xfrm>
              <a:off x="3629640" y="4325788"/>
              <a:ext cx="259976" cy="261734"/>
              <a:chOff x="5042691" y="2273922"/>
              <a:chExt cx="702937" cy="707690"/>
            </a:xfrm>
            <a:solidFill>
              <a:schemeClr val="bg1"/>
            </a:solidFill>
          </p:grpSpPr>
          <p:sp>
            <p:nvSpPr>
              <p:cNvPr id="37"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6" name="组合 38"/>
          <p:cNvGrpSpPr/>
          <p:nvPr/>
        </p:nvGrpSpPr>
        <p:grpSpPr>
          <a:xfrm>
            <a:off x="5565616" y="5996003"/>
            <a:ext cx="440396" cy="460557"/>
            <a:chOff x="4102125" y="4265651"/>
            <a:chExt cx="414516" cy="414516"/>
          </a:xfrm>
        </p:grpSpPr>
        <p:sp>
          <p:nvSpPr>
            <p:cNvPr id="40" name="椭圆 39"/>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 name="组合 40"/>
            <p:cNvGrpSpPr/>
            <p:nvPr/>
          </p:nvGrpSpPr>
          <p:grpSpPr>
            <a:xfrm>
              <a:off x="4199233" y="4358783"/>
              <a:ext cx="238761" cy="198211"/>
              <a:chOff x="3132963" y="3140191"/>
              <a:chExt cx="645573" cy="535933"/>
            </a:xfrm>
            <a:solidFill>
              <a:schemeClr val="bg1"/>
            </a:solidFill>
          </p:grpSpPr>
          <p:sp>
            <p:nvSpPr>
              <p:cNvPr id="42"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4"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8" name="组合 47"/>
          <p:cNvGrpSpPr/>
          <p:nvPr/>
        </p:nvGrpSpPr>
        <p:grpSpPr>
          <a:xfrm>
            <a:off x="6890813" y="5996003"/>
            <a:ext cx="440396" cy="460557"/>
            <a:chOff x="5181486" y="4265651"/>
            <a:chExt cx="414516" cy="414516"/>
          </a:xfrm>
        </p:grpSpPr>
        <p:sp>
          <p:nvSpPr>
            <p:cNvPr id="49" name="椭圆 48"/>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9" name="组合 49"/>
            <p:cNvGrpSpPr/>
            <p:nvPr/>
          </p:nvGrpSpPr>
          <p:grpSpPr>
            <a:xfrm>
              <a:off x="5287222" y="4375239"/>
              <a:ext cx="253419" cy="172633"/>
              <a:chOff x="4895160" y="4287159"/>
              <a:chExt cx="571418" cy="389258"/>
            </a:xfrm>
            <a:solidFill>
              <a:schemeClr val="bg1"/>
            </a:solidFill>
          </p:grpSpPr>
          <p:sp>
            <p:nvSpPr>
              <p:cNvPr id="51"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6"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7"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9"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0" name="组合 59"/>
          <p:cNvGrpSpPr/>
          <p:nvPr/>
        </p:nvGrpSpPr>
        <p:grpSpPr>
          <a:xfrm>
            <a:off x="6226669" y="5996003"/>
            <a:ext cx="440396" cy="460557"/>
            <a:chOff x="4626437" y="4265651"/>
            <a:chExt cx="414516" cy="414516"/>
          </a:xfrm>
        </p:grpSpPr>
        <p:sp>
          <p:nvSpPr>
            <p:cNvPr id="61" name="椭圆 60"/>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11" name="组合 61"/>
            <p:cNvGrpSpPr/>
            <p:nvPr/>
          </p:nvGrpSpPr>
          <p:grpSpPr>
            <a:xfrm>
              <a:off x="4710891" y="4356960"/>
              <a:ext cx="232896" cy="199705"/>
              <a:chOff x="3546346" y="2339026"/>
              <a:chExt cx="897787" cy="769842"/>
            </a:xfrm>
            <a:solidFill>
              <a:schemeClr val="bg1"/>
            </a:solidFill>
          </p:grpSpPr>
          <p:sp>
            <p:nvSpPr>
              <p:cNvPr id="63"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4"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2" name="TextBox 1"/>
          <p:cNvSpPr txBox="1"/>
          <p:nvPr/>
        </p:nvSpPr>
        <p:spPr>
          <a:xfrm>
            <a:off x="3048772" y="2386004"/>
            <a:ext cx="6051338" cy="802721"/>
          </a:xfrm>
          <a:prstGeom prst="rect">
            <a:avLst/>
          </a:prstGeom>
          <a:noFill/>
        </p:spPr>
        <p:txBody>
          <a:bodyPr wrap="square" lIns="124398" tIns="62199" rIns="124398" bIns="62199" rtlCol="0">
            <a:spAutoFit/>
          </a:bodyPr>
          <a:lstStyle/>
          <a:p>
            <a:pPr algn="ctr"/>
            <a:r>
              <a:rPr lang="zh-CN" altLang="en-US" sz="4400" b="1" dirty="0" smtClean="0">
                <a:solidFill>
                  <a:srgbClr val="0070C0"/>
                </a:solidFill>
                <a:latin typeface="微软雅黑" pitchFamily="34" charset="-122"/>
                <a:ea typeface="微软雅黑" pitchFamily="34" charset="-122"/>
              </a:rPr>
              <a:t>敬  请  批  评  指  正</a:t>
            </a:r>
            <a:endParaRPr lang="en-US" altLang="zh-CN" sz="4400" b="1" dirty="0" smtClean="0">
              <a:solidFill>
                <a:srgbClr val="0070C0"/>
              </a:solidFill>
              <a:latin typeface="微软雅黑" pitchFamily="34" charset="-122"/>
              <a:ea typeface="微软雅黑" pitchFamily="34" charset="-122"/>
            </a:endParaRPr>
          </a:p>
        </p:txBody>
      </p:sp>
    </p:spTree>
    <p:extLst>
      <p:ext uri="{BB962C8B-B14F-4D97-AF65-F5344CB8AC3E}">
        <p14:creationId xmlns="" xmlns:p14="http://schemas.microsoft.com/office/powerpoint/2010/main" val="448634914"/>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477778" y="2214554"/>
            <a:ext cx="2000264" cy="714380"/>
            <a:chOff x="1071538" y="4643446"/>
            <a:chExt cx="2000264" cy="714380"/>
          </a:xfrm>
          <a:scene3d>
            <a:camera prst="orthographicFront">
              <a:rot lat="0" lon="0" rev="0"/>
            </a:camera>
            <a:lightRig rig="soft" dir="t">
              <a:rot lat="0" lon="0" rev="0"/>
            </a:lightRig>
          </a:scene3d>
        </p:grpSpPr>
        <p:sp>
          <p:nvSpPr>
            <p:cNvPr id="3" name="五边形 2"/>
            <p:cNvSpPr/>
            <p:nvPr/>
          </p:nvSpPr>
          <p:spPr>
            <a:xfrm>
              <a:off x="1071538" y="4643446"/>
              <a:ext cx="2000264" cy="714380"/>
            </a:xfrm>
            <a:prstGeom prst="homePlate">
              <a:avLst>
                <a:gd name="adj" fmla="val 31714"/>
              </a:avLst>
            </a:prstGeom>
            <a:solidFill>
              <a:srgbClr val="FF9900"/>
            </a:solidFill>
            <a:ln>
              <a:noFill/>
            </a:ln>
            <a:effectLst>
              <a:outerShdw blurRad="107950" dist="12700" dir="5400000" algn="ctr">
                <a:srgbClr val="000000"/>
              </a:outerShdw>
            </a:effectLst>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itchFamily="18" charset="0"/>
                <a:ea typeface="+mj-ea"/>
                <a:cs typeface="Times New Roman" pitchFamily="18" charset="0"/>
              </a:endParaRPr>
            </a:p>
          </p:txBody>
        </p:sp>
        <p:sp>
          <p:nvSpPr>
            <p:cNvPr id="4" name="TextBox 3"/>
            <p:cNvSpPr txBox="1"/>
            <p:nvPr/>
          </p:nvSpPr>
          <p:spPr>
            <a:xfrm>
              <a:off x="1142976" y="4786322"/>
              <a:ext cx="1653017"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none" rtlCol="0">
              <a:spAutoFit/>
            </a:bodyPr>
            <a:lstStyle/>
            <a:p>
              <a:r>
                <a:rPr lang="en-US" altLang="zh-CN" sz="2400" b="1" dirty="0" smtClean="0">
                  <a:latin typeface="Times New Roman" pitchFamily="18" charset="0"/>
                  <a:ea typeface="+mj-ea"/>
                  <a:cs typeface="Times New Roman" pitchFamily="18" charset="0"/>
                </a:rPr>
                <a:t>1.</a:t>
              </a:r>
              <a:r>
                <a:rPr lang="zh-CN" altLang="en-US" sz="2400" b="1" dirty="0" smtClean="0">
                  <a:latin typeface="Times New Roman" pitchFamily="18" charset="0"/>
                  <a:ea typeface="+mj-ea"/>
                  <a:cs typeface="Times New Roman" pitchFamily="18" charset="0"/>
                </a:rPr>
                <a:t>国内发展</a:t>
              </a:r>
              <a:endParaRPr lang="zh-CN" altLang="en-US" sz="2400" b="1" dirty="0">
                <a:latin typeface="Times New Roman" pitchFamily="18" charset="0"/>
                <a:ea typeface="+mj-ea"/>
                <a:cs typeface="Times New Roman" pitchFamily="18" charset="0"/>
              </a:endParaRPr>
            </a:p>
          </p:txBody>
        </p:sp>
      </p:grpSp>
      <p:grpSp>
        <p:nvGrpSpPr>
          <p:cNvPr id="5" name="组合 4"/>
          <p:cNvGrpSpPr/>
          <p:nvPr/>
        </p:nvGrpSpPr>
        <p:grpSpPr>
          <a:xfrm>
            <a:off x="2691582" y="1957376"/>
            <a:ext cx="8929750" cy="1625203"/>
            <a:chOff x="1215202" y="496"/>
            <a:chExt cx="3665594" cy="1625203"/>
          </a:xfrm>
          <a:solidFill>
            <a:schemeClr val="bg2">
              <a:lumMod val="90000"/>
            </a:schemeClr>
          </a:solidFill>
          <a:scene3d>
            <a:camera prst="orthographicFront">
              <a:rot lat="0" lon="0" rev="0"/>
            </a:camera>
            <a:lightRig rig="soft" dir="t">
              <a:rot lat="0" lon="0" rev="0"/>
            </a:lightRig>
          </a:scene3d>
        </p:grpSpPr>
        <p:sp>
          <p:nvSpPr>
            <p:cNvPr id="6" name="圆角矩形 5"/>
            <p:cNvSpPr/>
            <p:nvPr/>
          </p:nvSpPr>
          <p:spPr>
            <a:xfrm>
              <a:off x="1215202" y="496"/>
              <a:ext cx="3665594" cy="1625203"/>
            </a:xfrm>
            <a:prstGeom prst="roundRect">
              <a:avLst>
                <a:gd name="adj" fmla="val 10000"/>
              </a:avLst>
            </a:prstGeom>
            <a:grpFill/>
            <a:ln>
              <a:noFill/>
            </a:ln>
            <a:effectLst>
              <a:outerShdw blurRad="107950" dist="12700" dir="5400000" algn="ctr">
                <a:srgbClr val="000000"/>
              </a:outerShdw>
            </a:effectLst>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sp>
        <p:sp>
          <p:nvSpPr>
            <p:cNvPr id="7" name="圆角矩形 4"/>
            <p:cNvSpPr/>
            <p:nvPr/>
          </p:nvSpPr>
          <p:spPr>
            <a:xfrm>
              <a:off x="1262803" y="48097"/>
              <a:ext cx="3570392" cy="1530001"/>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b="1" kern="1200" dirty="0" smtClean="0">
                  <a:solidFill>
                    <a:schemeClr val="tx1"/>
                  </a:solidFill>
                  <a:latin typeface="Times New Roman" pitchFamily="18" charset="0"/>
                  <a:ea typeface="+mj-ea"/>
                  <a:cs typeface="Times New Roman" pitchFamily="18" charset="0"/>
                </a:rPr>
                <a:t>1)</a:t>
              </a:r>
              <a:r>
                <a:rPr lang="zh-CN" sz="2400" b="1" kern="1200" dirty="0" smtClean="0">
                  <a:solidFill>
                    <a:schemeClr val="tx1"/>
                  </a:solidFill>
                  <a:latin typeface="Times New Roman" pitchFamily="18" charset="0"/>
                  <a:ea typeface="+mj-ea"/>
                  <a:cs typeface="Times New Roman" pitchFamily="18" charset="0"/>
                </a:rPr>
                <a:t>我国于</a:t>
              </a:r>
              <a:r>
                <a:rPr lang="en-US" sz="2400" b="1" kern="1200" dirty="0" smtClean="0">
                  <a:solidFill>
                    <a:schemeClr val="tx1"/>
                  </a:solidFill>
                  <a:latin typeface="Times New Roman" pitchFamily="18" charset="0"/>
                  <a:ea typeface="+mj-ea"/>
                  <a:cs typeface="Times New Roman" pitchFamily="18" charset="0"/>
                </a:rPr>
                <a:t>1975</a:t>
              </a:r>
              <a:r>
                <a:rPr lang="zh-CN" sz="2400" b="1" kern="1200" dirty="0" smtClean="0">
                  <a:solidFill>
                    <a:schemeClr val="tx1"/>
                  </a:solidFill>
                  <a:latin typeface="Times New Roman" pitchFamily="18" charset="0"/>
                  <a:ea typeface="+mj-ea"/>
                  <a:cs typeface="Times New Roman" pitchFamily="18" charset="0"/>
                </a:rPr>
                <a:t>年在北京地铁线路开始试用自己研制的行车自动化系统。</a:t>
              </a:r>
              <a:endParaRPr lang="zh-CN" altLang="en-US" sz="2400" b="1" kern="1200" dirty="0">
                <a:solidFill>
                  <a:schemeClr val="tx1"/>
                </a:solidFill>
                <a:latin typeface="Times New Roman" pitchFamily="18" charset="0"/>
                <a:ea typeface="+mj-ea"/>
                <a:cs typeface="Times New Roman" pitchFamily="18" charset="0"/>
              </a:endParaRPr>
            </a:p>
          </p:txBody>
        </p:sp>
      </p:grpSp>
      <p:grpSp>
        <p:nvGrpSpPr>
          <p:cNvPr id="8" name="组合 7"/>
          <p:cNvGrpSpPr/>
          <p:nvPr/>
        </p:nvGrpSpPr>
        <p:grpSpPr>
          <a:xfrm>
            <a:off x="6620672" y="3743326"/>
            <a:ext cx="731341" cy="609451"/>
            <a:chOff x="2682329" y="1727274"/>
            <a:chExt cx="731341" cy="609451"/>
          </a:xfrm>
          <a:scene3d>
            <a:camera prst="orthographicFront">
              <a:rot lat="0" lon="0" rev="0"/>
            </a:camera>
            <a:lightRig rig="soft" dir="t">
              <a:rot lat="0" lon="0" rev="0"/>
            </a:lightRig>
          </a:scene3d>
        </p:grpSpPr>
        <p:sp>
          <p:nvSpPr>
            <p:cNvPr id="9" name="右箭头 8"/>
            <p:cNvSpPr/>
            <p:nvPr/>
          </p:nvSpPr>
          <p:spPr>
            <a:xfrm rot="5400000">
              <a:off x="2743274" y="1666329"/>
              <a:ext cx="609451" cy="731341"/>
            </a:xfrm>
            <a:prstGeom prst="rightArrow">
              <a:avLst>
                <a:gd name="adj1" fmla="val 60000"/>
                <a:gd name="adj2" fmla="val 50000"/>
              </a:avLst>
            </a:prstGeom>
            <a:solidFill>
              <a:schemeClr val="accent2">
                <a:lumMod val="75000"/>
              </a:schemeClr>
            </a:solidFill>
            <a:ln>
              <a:noFill/>
            </a:ln>
            <a:effectLst>
              <a:outerShdw blurRad="107950" dist="12700" dir="5400000" algn="ctr">
                <a:srgbClr val="000000"/>
              </a:outerShdw>
            </a:effectLst>
            <a:sp3d contourW="44450" prstMaterial="matte">
              <a:bevelT w="63500" h="63500" prst="artDeco"/>
              <a:contourClr>
                <a:srgbClr val="FFFFFF"/>
              </a:contourClr>
            </a:sp3d>
          </p:spPr>
          <p:style>
            <a:lnRef idx="0">
              <a:scrgbClr r="0" g="0" b="0"/>
            </a:lnRef>
            <a:fillRef idx="1">
              <a:scrgbClr r="0" g="0" b="0"/>
            </a:fillRef>
            <a:effectRef idx="0">
              <a:scrgbClr r="0" g="0" b="0"/>
            </a:effectRef>
            <a:fontRef idx="minor">
              <a:schemeClr val="lt1"/>
            </a:fontRef>
          </p:style>
        </p:sp>
        <p:sp>
          <p:nvSpPr>
            <p:cNvPr id="10" name="右箭头 6"/>
            <p:cNvSpPr/>
            <p:nvPr/>
          </p:nvSpPr>
          <p:spPr>
            <a:xfrm>
              <a:off x="2828598" y="1727274"/>
              <a:ext cx="438805" cy="42661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l" defTabSz="1066800">
                <a:lnSpc>
                  <a:spcPct val="90000"/>
                </a:lnSpc>
                <a:spcBef>
                  <a:spcPct val="0"/>
                </a:spcBef>
                <a:spcAft>
                  <a:spcPct val="35000"/>
                </a:spcAft>
              </a:pPr>
              <a:endParaRPr lang="zh-CN" altLang="en-US" sz="2400" b="1" kern="1200">
                <a:latin typeface="Times New Roman" pitchFamily="18" charset="0"/>
                <a:ea typeface="+mj-ea"/>
                <a:cs typeface="Times New Roman" pitchFamily="18" charset="0"/>
              </a:endParaRPr>
            </a:p>
          </p:txBody>
        </p:sp>
      </p:grpSp>
      <p:grpSp>
        <p:nvGrpSpPr>
          <p:cNvPr id="11" name="组合 10"/>
          <p:cNvGrpSpPr/>
          <p:nvPr/>
        </p:nvGrpSpPr>
        <p:grpSpPr>
          <a:xfrm>
            <a:off x="2620144" y="4529144"/>
            <a:ext cx="9072627" cy="1625203"/>
            <a:chOff x="33251" y="2438300"/>
            <a:chExt cx="4847546" cy="1625203"/>
          </a:xfrm>
          <a:solidFill>
            <a:schemeClr val="bg2">
              <a:lumMod val="90000"/>
            </a:schemeClr>
          </a:solidFill>
          <a:scene3d>
            <a:camera prst="orthographicFront">
              <a:rot lat="0" lon="0" rev="0"/>
            </a:camera>
            <a:lightRig rig="soft" dir="t">
              <a:rot lat="0" lon="0" rev="0"/>
            </a:lightRig>
          </a:scene3d>
        </p:grpSpPr>
        <p:sp>
          <p:nvSpPr>
            <p:cNvPr id="12" name="圆角矩形 11"/>
            <p:cNvSpPr/>
            <p:nvPr/>
          </p:nvSpPr>
          <p:spPr>
            <a:xfrm>
              <a:off x="33251" y="2438300"/>
              <a:ext cx="4847546" cy="1625203"/>
            </a:xfrm>
            <a:prstGeom prst="roundRect">
              <a:avLst>
                <a:gd name="adj" fmla="val 10000"/>
              </a:avLst>
            </a:prstGeom>
            <a:grpFill/>
            <a:ln>
              <a:noFill/>
            </a:ln>
            <a:effectLst>
              <a:outerShdw blurRad="107950" dist="12700" dir="5400000" algn="ctr">
                <a:srgbClr val="000000"/>
              </a:outerShdw>
            </a:effectLst>
            <a:sp3d contourW="44450" prstMaterial="matte">
              <a:bevelT w="63500" h="63500" prst="artDeco"/>
              <a:contourClr>
                <a:srgbClr val="FFFFFF"/>
              </a:contourClr>
            </a:sp3d>
          </p:spPr>
          <p:style>
            <a:lnRef idx="2">
              <a:scrgbClr r="0" g="0" b="0"/>
            </a:lnRef>
            <a:fillRef idx="1">
              <a:schemeClr val="accent3">
                <a:hueOff val="11250264"/>
                <a:satOff val="-16880"/>
                <a:lumOff val="-2745"/>
                <a:alphaOff val="0"/>
              </a:schemeClr>
            </a:fillRef>
            <a:effectRef idx="0">
              <a:scrgbClr r="0" g="0" b="0"/>
            </a:effectRef>
            <a:fontRef idx="minor">
              <a:schemeClr val="lt1"/>
            </a:fontRef>
          </p:style>
        </p:sp>
        <p:sp>
          <p:nvSpPr>
            <p:cNvPr id="13" name="圆角矩形 8"/>
            <p:cNvSpPr/>
            <p:nvPr/>
          </p:nvSpPr>
          <p:spPr>
            <a:xfrm>
              <a:off x="71420" y="2485901"/>
              <a:ext cx="4761775" cy="1530001"/>
            </a:xfrm>
            <a:prstGeom prst="rect">
              <a:avLst/>
            </a:prstGeom>
            <a:noFill/>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b="1" kern="1200" dirty="0" smtClean="0">
                  <a:solidFill>
                    <a:schemeClr val="tx1"/>
                  </a:solidFill>
                  <a:latin typeface="Times New Roman" pitchFamily="18" charset="0"/>
                  <a:ea typeface="+mj-ea"/>
                  <a:cs typeface="Times New Roman" pitchFamily="18" charset="0"/>
                </a:rPr>
                <a:t>2)1976</a:t>
              </a:r>
              <a:r>
                <a:rPr lang="zh-CN" sz="2400" b="1" kern="1200" dirty="0" smtClean="0">
                  <a:solidFill>
                    <a:schemeClr val="tx1"/>
                  </a:solidFill>
                  <a:latin typeface="Times New Roman" pitchFamily="18" charset="0"/>
                  <a:ea typeface="+mj-ea"/>
                  <a:cs typeface="Times New Roman" pitchFamily="18" charset="0"/>
                </a:rPr>
                <a:t>年开始采用国产电子计算机，初步实现了轨道交通行车指挥自动化</a:t>
              </a:r>
              <a:endParaRPr lang="zh-CN" altLang="en-US" sz="2400" b="1" kern="1200" dirty="0">
                <a:solidFill>
                  <a:schemeClr val="tx1"/>
                </a:solidFill>
                <a:latin typeface="Times New Roman" pitchFamily="18" charset="0"/>
                <a:ea typeface="+mj-ea"/>
                <a:cs typeface="Times New Roman" pitchFamily="18" charset="0"/>
              </a:endParaRPr>
            </a:p>
          </p:txBody>
        </p:sp>
      </p:grpSp>
      <p:sp>
        <p:nvSpPr>
          <p:cNvPr id="14" name="矩形 13"/>
          <p:cNvSpPr/>
          <p:nvPr/>
        </p:nvSpPr>
        <p:spPr>
          <a:xfrm>
            <a:off x="1262822" y="314302"/>
            <a:ext cx="1291575"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概   述</a:t>
            </a:r>
            <a:endParaRPr lang="zh-CN" altLang="en-US" sz="2800" b="1" dirty="0">
              <a:solidFill>
                <a:srgbClr val="0070C0"/>
              </a:solidFill>
              <a:latin typeface="微软雅黑" pitchFamily="34" charset="-122"/>
              <a:ea typeface="微软雅黑" pitchFamily="34" charset="-122"/>
            </a:endParaRPr>
          </a:p>
        </p:txBody>
      </p:sp>
      <p:sp>
        <p:nvSpPr>
          <p:cNvPr id="15" name="矩形 14"/>
          <p:cNvSpPr/>
          <p:nvPr/>
        </p:nvSpPr>
        <p:spPr>
          <a:xfrm>
            <a:off x="262690" y="1100120"/>
            <a:ext cx="10692670" cy="46166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a:t>
            </a:r>
            <a:r>
              <a:rPr kumimoji="0" lang="zh-CN" altLang="en-US"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列车运行控制技术随电子技术的发展于</a:t>
            </a:r>
            <a:r>
              <a:rPr kumimoji="0" lang="en-US" altLang="zh-CN"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20</a:t>
            </a:r>
            <a:r>
              <a:rPr kumimoji="0" lang="zh-CN" altLang="en-US"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世纪</a:t>
            </a:r>
            <a:r>
              <a:rPr kumimoji="0" lang="en-US" altLang="zh-CN"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60</a:t>
            </a:r>
            <a:r>
              <a:rPr kumimoji="0" lang="zh-CN" altLang="en-US" sz="24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rPr>
              <a:t>年代开始出现。 </a:t>
            </a:r>
            <a:endParaRPr kumimoji="0" lang="zh-CN" altLang="en-US" sz="1800" b="0" i="0" u="none" strike="noStrike" kern="0" cap="none" spc="0" normalizeH="0" baseline="0" noProof="0" dirty="0">
              <a:ln>
                <a:noFill/>
              </a:ln>
              <a:solidFill>
                <a:srgbClr val="002060"/>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1318" y="1242996"/>
            <a:ext cx="1850811" cy="461665"/>
            <a:chOff x="548443" y="1281397"/>
            <a:chExt cx="1850811" cy="461665"/>
          </a:xfrm>
        </p:grpSpPr>
        <p:sp>
          <p:nvSpPr>
            <p:cNvPr id="10" name="燕尾形 9"/>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977070" y="1281397"/>
              <a:ext cx="1422184" cy="461665"/>
            </a:xfrm>
            <a:prstGeom prst="rect">
              <a:avLst/>
            </a:prstGeom>
          </p:spPr>
          <p:txBody>
            <a:bodyPr wrap="none">
              <a:spAutoFit/>
            </a:bodyPr>
            <a:lstStyle/>
            <a:p>
              <a:r>
                <a:rPr lang="zh-CN" altLang="en-US" sz="2400" b="1" dirty="0" smtClean="0"/>
                <a:t>基本</a:t>
              </a:r>
              <a:r>
                <a:rPr lang="zh-CN" altLang="en-US" sz="2400" b="1" dirty="0" smtClean="0"/>
                <a:t>结构</a:t>
              </a:r>
              <a:endParaRPr lang="zh-CN" altLang="en-US" sz="2400" b="1" dirty="0"/>
            </a:p>
          </p:txBody>
        </p:sp>
      </p:grpSp>
      <p:grpSp>
        <p:nvGrpSpPr>
          <p:cNvPr id="7" name="组合 6"/>
          <p:cNvGrpSpPr/>
          <p:nvPr/>
        </p:nvGrpSpPr>
        <p:grpSpPr>
          <a:xfrm>
            <a:off x="2334412" y="2528879"/>
            <a:ext cx="4803766" cy="1962559"/>
            <a:chOff x="71426" y="2143116"/>
            <a:chExt cx="4803766" cy="1962559"/>
          </a:xfrm>
        </p:grpSpPr>
        <p:sp>
          <p:nvSpPr>
            <p:cNvPr id="9" name="Puzzle1"/>
            <p:cNvSpPr>
              <a:spLocks noEditPoints="1" noChangeArrowheads="1"/>
            </p:cNvSpPr>
            <p:nvPr/>
          </p:nvSpPr>
          <p:spPr bwMode="gray">
            <a:xfrm>
              <a:off x="2071670" y="2680074"/>
              <a:ext cx="2803522" cy="142560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gradFill rotWithShape="1">
              <a:gsLst>
                <a:gs pos="0">
                  <a:srgbClr val="800080"/>
                </a:gs>
                <a:gs pos="100000">
                  <a:srgbClr val="800080">
                    <a:gamma/>
                    <a:shade val="46275"/>
                    <a:invGamma/>
                  </a:srgbClr>
                </a:gs>
              </a:gsLst>
              <a:lin ang="2700000" scaled="1"/>
            </a:gradFill>
            <a:ln w="57150">
              <a:solidFill>
                <a:srgbClr val="FFFFFF"/>
              </a:solidFill>
              <a:miter lim="800000"/>
              <a:headEnd/>
              <a:tailEnd/>
            </a:ln>
            <a:effectLst>
              <a:outerShdw dist="135003" dir="2471156" algn="ctr" rotWithShape="0">
                <a:srgbClr val="000000">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Times New Roman" pitchFamily="18" charset="0"/>
                <a:ea typeface="+mj-ea"/>
                <a:cs typeface="Times New Roman" pitchFamily="18" charset="0"/>
              </a:endParaRPr>
            </a:p>
          </p:txBody>
        </p:sp>
        <p:grpSp>
          <p:nvGrpSpPr>
            <p:cNvPr id="13" name="Group 8"/>
            <p:cNvGrpSpPr>
              <a:grpSpLocks/>
            </p:cNvGrpSpPr>
            <p:nvPr/>
          </p:nvGrpSpPr>
          <p:grpSpPr bwMode="auto">
            <a:xfrm>
              <a:off x="71426" y="2143116"/>
              <a:ext cx="2176442" cy="878625"/>
              <a:chOff x="56" y="2024"/>
              <a:chExt cx="1554" cy="639"/>
            </a:xfrm>
          </p:grpSpPr>
          <p:sp>
            <p:nvSpPr>
              <p:cNvPr id="14" name="Text Box 9"/>
              <p:cNvSpPr txBox="1">
                <a:spLocks noChangeArrowheads="1"/>
              </p:cNvSpPr>
              <p:nvPr/>
            </p:nvSpPr>
            <p:spPr bwMode="auto">
              <a:xfrm>
                <a:off x="56" y="2070"/>
                <a:ext cx="1530" cy="593"/>
              </a:xfrm>
              <a:prstGeom prst="rect">
                <a:avLst/>
              </a:prstGeom>
              <a:noFill/>
              <a:ln w="9525" algn="ctr">
                <a:noFill/>
                <a:miter lim="800000"/>
                <a:headEnd/>
                <a:tailEnd/>
              </a:ln>
            </p:spPr>
            <p:txBody>
              <a:bodyPr wrap="square" lIns="17999" tIns="17999" rIns="17999" bIns="17999">
                <a:spAutoFit/>
              </a:bodyPr>
              <a:lstStyle/>
              <a:p>
                <a:pPr marL="0" marR="0" lvl="0" indent="0" algn="ctr" defTabSz="914400" eaLnBrk="0" fontAlgn="auto" latinLnBrk="0" hangingPunct="0">
                  <a:lnSpc>
                    <a:spcPct val="110000"/>
                  </a:lnSpc>
                  <a:spcBef>
                    <a:spcPts val="0"/>
                  </a:spcBef>
                  <a:spcAft>
                    <a:spcPts val="0"/>
                  </a:spcAft>
                  <a:buClrTx/>
                  <a:buSzTx/>
                  <a:buFont typeface="Wingdings" pitchFamily="2" charset="2"/>
                  <a:buNone/>
                  <a:tabLst/>
                  <a:defRPr/>
                </a:pP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计算机联锁</a:t>
                </a:r>
              </a:p>
              <a:p>
                <a:pPr marL="0" marR="0" lvl="0" indent="0" algn="ctr" defTabSz="914400" eaLnBrk="0" fontAlgn="auto" latinLnBrk="0" hangingPunct="0">
                  <a:lnSpc>
                    <a:spcPct val="110000"/>
                  </a:lnSpc>
                  <a:spcBef>
                    <a:spcPts val="0"/>
                  </a:spcBef>
                  <a:spcAft>
                    <a:spcPts val="0"/>
                  </a:spcAft>
                  <a:buClrTx/>
                  <a:buSzTx/>
                  <a:buFont typeface="Wingdings" pitchFamily="2" charset="2"/>
                  <a:buNone/>
                  <a:tabLst/>
                  <a:defRPr/>
                </a:pP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a:t>
                </a:r>
                <a:r>
                  <a:rPr kumimoji="1" lang="en-US" altLang="zh-CN" sz="2400" b="1" i="0" u="none" strike="noStrike" kern="0" cap="none" spc="0" normalizeH="0" baseline="0" noProof="0" dirty="0">
                    <a:ln>
                      <a:noFill/>
                    </a:ln>
                    <a:effectLst/>
                    <a:uLnTx/>
                    <a:uFillTx/>
                    <a:latin typeface="Times New Roman" pitchFamily="18" charset="0"/>
                    <a:ea typeface="+mj-ea"/>
                    <a:cs typeface="Times New Roman" pitchFamily="18" charset="0"/>
                  </a:rPr>
                  <a:t>CBI</a:t>
                </a: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）子系统</a:t>
                </a:r>
              </a:p>
            </p:txBody>
          </p:sp>
          <p:sp>
            <p:nvSpPr>
              <p:cNvPr id="15" name="AutoShape 10"/>
              <p:cNvSpPr>
                <a:spLocks noChangeArrowheads="1"/>
              </p:cNvSpPr>
              <p:nvPr/>
            </p:nvSpPr>
            <p:spPr bwMode="auto">
              <a:xfrm>
                <a:off x="158" y="2024"/>
                <a:ext cx="1452" cy="635"/>
              </a:xfrm>
              <a:prstGeom prst="wedgeRectCallout">
                <a:avLst>
                  <a:gd name="adj1" fmla="val 99059"/>
                  <a:gd name="adj2" fmla="val 57743"/>
                </a:avLst>
              </a:prstGeom>
              <a:noFill/>
              <a:ln w="28575">
                <a:solidFill>
                  <a:srgbClr val="1F497D">
                    <a:lumMod val="40000"/>
                    <a:lumOff val="60000"/>
                  </a:srgbClr>
                </a:solidFill>
                <a:miter lim="800000"/>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1" i="0" u="none" strike="noStrike" kern="0" cap="none" spc="0" normalizeH="0" baseline="0" noProof="0">
                  <a:ln>
                    <a:noFill/>
                  </a:ln>
                  <a:solidFill>
                    <a:srgbClr val="0060C0"/>
                  </a:solidFill>
                  <a:effectLst/>
                  <a:uLnTx/>
                  <a:uFillTx/>
                  <a:latin typeface="Times New Roman" pitchFamily="18" charset="0"/>
                  <a:ea typeface="+mj-ea"/>
                  <a:cs typeface="Times New Roman" pitchFamily="18" charset="0"/>
                </a:endParaRPr>
              </a:p>
            </p:txBody>
          </p:sp>
        </p:grpSp>
      </p:grpSp>
      <p:grpSp>
        <p:nvGrpSpPr>
          <p:cNvPr id="16" name="组合 15"/>
          <p:cNvGrpSpPr/>
          <p:nvPr/>
        </p:nvGrpSpPr>
        <p:grpSpPr>
          <a:xfrm>
            <a:off x="2342546" y="3923093"/>
            <a:ext cx="4206688" cy="2392000"/>
            <a:chOff x="79560" y="3537330"/>
            <a:chExt cx="4206688" cy="2392000"/>
          </a:xfrm>
        </p:grpSpPr>
        <p:sp>
          <p:nvSpPr>
            <p:cNvPr id="17" name="Puzzle4"/>
            <p:cNvSpPr>
              <a:spLocks noEditPoints="1" noChangeArrowheads="1"/>
            </p:cNvSpPr>
            <p:nvPr/>
          </p:nvSpPr>
          <p:spPr bwMode="gray">
            <a:xfrm>
              <a:off x="2617354" y="3537330"/>
              <a:ext cx="1668894" cy="2392000"/>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gradFill rotWithShape="1">
              <a:gsLst>
                <a:gs pos="0">
                  <a:srgbClr val="0000FF"/>
                </a:gs>
                <a:gs pos="100000">
                  <a:srgbClr val="0000FF">
                    <a:gamma/>
                    <a:tint val="51373"/>
                    <a:invGamma/>
                  </a:srgbClr>
                </a:gs>
              </a:gsLst>
              <a:lin ang="18900000" scaled="1"/>
            </a:gradFill>
            <a:ln w="57150">
              <a:solidFill>
                <a:srgbClr val="FFFFFF"/>
              </a:solidFill>
              <a:miter lim="800000"/>
              <a:headEnd/>
              <a:tailEnd/>
            </a:ln>
            <a:effectLst>
              <a:outerShdw dist="135003" dir="2471156" algn="ctr" rotWithShape="0">
                <a:srgbClr val="000000">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Times New Roman" pitchFamily="18" charset="0"/>
                <a:ea typeface="+mj-ea"/>
                <a:cs typeface="Times New Roman" pitchFamily="18" charset="0"/>
              </a:endParaRPr>
            </a:p>
          </p:txBody>
        </p:sp>
        <p:grpSp>
          <p:nvGrpSpPr>
            <p:cNvPr id="18" name="Group 11"/>
            <p:cNvGrpSpPr>
              <a:grpSpLocks/>
            </p:cNvGrpSpPr>
            <p:nvPr/>
          </p:nvGrpSpPr>
          <p:grpSpPr bwMode="auto">
            <a:xfrm>
              <a:off x="79560" y="5020875"/>
              <a:ext cx="2433483" cy="875595"/>
              <a:chOff x="204" y="3113"/>
              <a:chExt cx="1407" cy="651"/>
            </a:xfrm>
          </p:grpSpPr>
          <p:sp>
            <p:nvSpPr>
              <p:cNvPr id="19" name="Text Box 12"/>
              <p:cNvSpPr txBox="1">
                <a:spLocks noChangeArrowheads="1"/>
              </p:cNvSpPr>
              <p:nvPr/>
            </p:nvSpPr>
            <p:spPr bwMode="auto">
              <a:xfrm>
                <a:off x="204" y="3158"/>
                <a:ext cx="1407" cy="606"/>
              </a:xfrm>
              <a:prstGeom prst="rect">
                <a:avLst/>
              </a:prstGeom>
              <a:noFill/>
              <a:ln w="9525" algn="ctr">
                <a:noFill/>
                <a:miter lim="800000"/>
                <a:headEnd/>
                <a:tailEnd/>
              </a:ln>
            </p:spPr>
            <p:txBody>
              <a:bodyPr lIns="17999" tIns="17999" rIns="17999" bIns="17999">
                <a:spAutoFit/>
              </a:bodyPr>
              <a:lstStyle/>
              <a:p>
                <a:pPr marL="0" marR="0" lvl="0" indent="0" algn="ctr" defTabSz="914400" eaLnBrk="0" fontAlgn="auto" latinLnBrk="0" hangingPunct="0">
                  <a:lnSpc>
                    <a:spcPct val="110000"/>
                  </a:lnSpc>
                  <a:spcBef>
                    <a:spcPts val="0"/>
                  </a:spcBef>
                  <a:spcAft>
                    <a:spcPts val="0"/>
                  </a:spcAft>
                  <a:buClrTx/>
                  <a:buSzTx/>
                  <a:buFont typeface="Wingdings" pitchFamily="2" charset="2"/>
                  <a:buNone/>
                  <a:tabLst/>
                  <a:defRPr/>
                </a:pP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列车自动防护</a:t>
                </a:r>
              </a:p>
              <a:p>
                <a:pPr marL="0" marR="0" lvl="0" indent="0" algn="ctr" defTabSz="914400" eaLnBrk="0" fontAlgn="auto" latinLnBrk="0" hangingPunct="0">
                  <a:lnSpc>
                    <a:spcPct val="110000"/>
                  </a:lnSpc>
                  <a:spcBef>
                    <a:spcPts val="0"/>
                  </a:spcBef>
                  <a:spcAft>
                    <a:spcPts val="0"/>
                  </a:spcAft>
                  <a:buClrTx/>
                  <a:buSzTx/>
                  <a:buFont typeface="Wingdings" pitchFamily="2" charset="2"/>
                  <a:buNone/>
                  <a:tabLst/>
                  <a:defRPr/>
                </a:pP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a:t>
                </a:r>
                <a:r>
                  <a:rPr kumimoji="1" lang="en-US" altLang="zh-CN" sz="2400" b="1" i="0" u="none" strike="noStrike" kern="0" cap="none" spc="0" normalizeH="0" baseline="0" noProof="0" dirty="0">
                    <a:ln>
                      <a:noFill/>
                    </a:ln>
                    <a:effectLst/>
                    <a:uLnTx/>
                    <a:uFillTx/>
                    <a:latin typeface="Times New Roman" pitchFamily="18" charset="0"/>
                    <a:ea typeface="+mj-ea"/>
                    <a:cs typeface="Times New Roman" pitchFamily="18" charset="0"/>
                  </a:rPr>
                  <a:t>ATP</a:t>
                </a: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）子系统</a:t>
                </a:r>
              </a:p>
            </p:txBody>
          </p:sp>
          <p:sp>
            <p:nvSpPr>
              <p:cNvPr id="20" name="AutoShape 13"/>
              <p:cNvSpPr>
                <a:spLocks noChangeArrowheads="1"/>
              </p:cNvSpPr>
              <p:nvPr/>
            </p:nvSpPr>
            <p:spPr bwMode="auto">
              <a:xfrm>
                <a:off x="323" y="3113"/>
                <a:ext cx="1287" cy="635"/>
              </a:xfrm>
              <a:prstGeom prst="wedgeRectCallout">
                <a:avLst>
                  <a:gd name="adj1" fmla="val 74112"/>
                  <a:gd name="adj2" fmla="val -73177"/>
                </a:avLst>
              </a:prstGeom>
              <a:noFill/>
              <a:ln w="28575">
                <a:solidFill>
                  <a:srgbClr val="1F497D">
                    <a:lumMod val="40000"/>
                    <a:lumOff val="60000"/>
                  </a:srgbClr>
                </a:solidFill>
                <a:miter lim="800000"/>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1" i="0" u="none" strike="noStrike" kern="0" cap="none" spc="0" normalizeH="0" baseline="0" noProof="0">
                  <a:ln>
                    <a:noFill/>
                  </a:ln>
                  <a:solidFill>
                    <a:srgbClr val="0060C0"/>
                  </a:solidFill>
                  <a:effectLst/>
                  <a:uLnTx/>
                  <a:uFillTx/>
                  <a:latin typeface="Times New Roman" pitchFamily="18" charset="0"/>
                  <a:ea typeface="+mj-ea"/>
                  <a:cs typeface="Times New Roman" pitchFamily="18" charset="0"/>
                </a:endParaRPr>
              </a:p>
            </p:txBody>
          </p:sp>
        </p:grpSp>
      </p:grpSp>
      <p:grpSp>
        <p:nvGrpSpPr>
          <p:cNvPr id="21" name="组合 20"/>
          <p:cNvGrpSpPr/>
          <p:nvPr/>
        </p:nvGrpSpPr>
        <p:grpSpPr>
          <a:xfrm>
            <a:off x="6477796" y="2100252"/>
            <a:ext cx="4500101" cy="2394345"/>
            <a:chOff x="4214810" y="1714489"/>
            <a:chExt cx="4500101" cy="2394345"/>
          </a:xfrm>
        </p:grpSpPr>
        <p:sp>
          <p:nvSpPr>
            <p:cNvPr id="22" name="Puzzle3"/>
            <p:cNvSpPr>
              <a:spLocks noEditPoints="1" noChangeArrowheads="1"/>
            </p:cNvSpPr>
            <p:nvPr/>
          </p:nvSpPr>
          <p:spPr bwMode="gray">
            <a:xfrm>
              <a:off x="4214810" y="2055398"/>
              <a:ext cx="1734989" cy="2053436"/>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gradFill rotWithShape="1">
              <a:gsLst>
                <a:gs pos="0">
                  <a:srgbClr val="4F81BD">
                    <a:gamma/>
                    <a:shade val="63529"/>
                    <a:invGamma/>
                  </a:srgbClr>
                </a:gs>
                <a:gs pos="100000">
                  <a:srgbClr val="4F81BD"/>
                </a:gs>
              </a:gsLst>
              <a:lin ang="5400000" scaled="1"/>
            </a:gradFill>
            <a:ln w="57150">
              <a:solidFill>
                <a:srgbClr val="FFFFFF"/>
              </a:solidFill>
              <a:miter lim="800000"/>
              <a:headEnd/>
              <a:tailEnd/>
            </a:ln>
            <a:effectLst>
              <a:outerShdw dist="135003" dir="2471156" algn="ctr" rotWithShape="0">
                <a:srgbClr val="000000">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Times New Roman" pitchFamily="18" charset="0"/>
                <a:ea typeface="+mj-ea"/>
                <a:cs typeface="Times New Roman" pitchFamily="18" charset="0"/>
              </a:endParaRPr>
            </a:p>
          </p:txBody>
        </p:sp>
        <p:grpSp>
          <p:nvGrpSpPr>
            <p:cNvPr id="23" name="Group 14"/>
            <p:cNvGrpSpPr>
              <a:grpSpLocks/>
            </p:cNvGrpSpPr>
            <p:nvPr/>
          </p:nvGrpSpPr>
          <p:grpSpPr bwMode="auto">
            <a:xfrm>
              <a:off x="6215762" y="1714489"/>
              <a:ext cx="2499149" cy="1124006"/>
              <a:chOff x="4065" y="2251"/>
              <a:chExt cx="1494" cy="635"/>
            </a:xfrm>
          </p:grpSpPr>
          <p:sp>
            <p:nvSpPr>
              <p:cNvPr id="24" name="Text Box 15"/>
              <p:cNvSpPr txBox="1">
                <a:spLocks noChangeArrowheads="1"/>
              </p:cNvSpPr>
              <p:nvPr/>
            </p:nvSpPr>
            <p:spPr bwMode="auto">
              <a:xfrm>
                <a:off x="4065" y="2336"/>
                <a:ext cx="1452" cy="461"/>
              </a:xfrm>
              <a:prstGeom prst="rect">
                <a:avLst/>
              </a:prstGeom>
              <a:noFill/>
              <a:ln w="9525">
                <a:noFill/>
                <a:miter lim="800000"/>
                <a:headEnd/>
                <a:tailEnd/>
              </a:ln>
            </p:spPr>
            <p:txBody>
              <a:bodyPr wrap="square" lIns="17999" tIns="17999" rIns="17999" bIns="17999">
                <a:spAutoFit/>
              </a:bodyPr>
              <a:lstStyle/>
              <a:p>
                <a:pPr marL="0" marR="0" lvl="0" indent="0" algn="ctr" defTabSz="914400" eaLnBrk="0" fontAlgn="auto" latinLnBrk="0" hangingPunct="0">
                  <a:lnSpc>
                    <a:spcPct val="110000"/>
                  </a:lnSpc>
                  <a:spcBef>
                    <a:spcPts val="0"/>
                  </a:spcBef>
                  <a:spcAft>
                    <a:spcPts val="0"/>
                  </a:spcAft>
                  <a:buClrTx/>
                  <a:buSzTx/>
                  <a:buFont typeface="Wingdings" pitchFamily="2" charset="2"/>
                  <a:buNone/>
                  <a:tabLst/>
                  <a:defRPr/>
                </a:pP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列车自动监控</a:t>
                </a:r>
              </a:p>
              <a:p>
                <a:pPr marL="0" marR="0" lvl="0" indent="0" algn="ctr" defTabSz="914400" eaLnBrk="0" fontAlgn="auto" latinLnBrk="0" hangingPunct="0">
                  <a:lnSpc>
                    <a:spcPct val="110000"/>
                  </a:lnSpc>
                  <a:spcBef>
                    <a:spcPts val="0"/>
                  </a:spcBef>
                  <a:spcAft>
                    <a:spcPts val="0"/>
                  </a:spcAft>
                  <a:buClrTx/>
                  <a:buSzTx/>
                  <a:buFont typeface="Wingdings" pitchFamily="2" charset="2"/>
                  <a:buNone/>
                  <a:tabLst/>
                  <a:defRPr/>
                </a:pP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a:t>
                </a:r>
                <a:r>
                  <a:rPr kumimoji="1" lang="en-US" altLang="zh-CN" sz="2400" b="1" i="0" u="none" strike="noStrike" kern="0" cap="none" spc="0" normalizeH="0" baseline="0" noProof="0" dirty="0">
                    <a:ln>
                      <a:noFill/>
                    </a:ln>
                    <a:effectLst/>
                    <a:uLnTx/>
                    <a:uFillTx/>
                    <a:latin typeface="Times New Roman" pitchFamily="18" charset="0"/>
                    <a:ea typeface="+mj-ea"/>
                    <a:cs typeface="Times New Roman" pitchFamily="18" charset="0"/>
                  </a:rPr>
                  <a:t>ATS</a:t>
                </a: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）子系统</a:t>
                </a:r>
              </a:p>
            </p:txBody>
          </p:sp>
          <p:sp>
            <p:nvSpPr>
              <p:cNvPr id="25" name="AutoShape 16"/>
              <p:cNvSpPr>
                <a:spLocks noChangeArrowheads="1"/>
              </p:cNvSpPr>
              <p:nvPr/>
            </p:nvSpPr>
            <p:spPr bwMode="auto">
              <a:xfrm>
                <a:off x="4107" y="2251"/>
                <a:ext cx="1452" cy="635"/>
              </a:xfrm>
              <a:prstGeom prst="wedgeRectCallout">
                <a:avLst>
                  <a:gd name="adj1" fmla="val -93250"/>
                  <a:gd name="adj2" fmla="val 69068"/>
                </a:avLst>
              </a:prstGeom>
              <a:noFill/>
              <a:ln w="28575">
                <a:solidFill>
                  <a:srgbClr val="1F497D">
                    <a:lumMod val="40000"/>
                    <a:lumOff val="60000"/>
                  </a:srgbClr>
                </a:solidFill>
                <a:miter lim="800000"/>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1" i="0" u="none" strike="noStrike" kern="0" cap="none" spc="0" normalizeH="0" baseline="0" noProof="0">
                  <a:ln>
                    <a:noFill/>
                  </a:ln>
                  <a:solidFill>
                    <a:srgbClr val="0060C0"/>
                  </a:solidFill>
                  <a:effectLst/>
                  <a:uLnTx/>
                  <a:uFillTx/>
                  <a:latin typeface="Times New Roman" pitchFamily="18" charset="0"/>
                  <a:ea typeface="+mj-ea"/>
                  <a:cs typeface="Times New Roman" pitchFamily="18" charset="0"/>
                </a:endParaRPr>
              </a:p>
            </p:txBody>
          </p:sp>
        </p:grpSp>
      </p:grpSp>
      <p:grpSp>
        <p:nvGrpSpPr>
          <p:cNvPr id="26" name="组合 25"/>
          <p:cNvGrpSpPr/>
          <p:nvPr/>
        </p:nvGrpSpPr>
        <p:grpSpPr>
          <a:xfrm>
            <a:off x="5977730" y="3994531"/>
            <a:ext cx="4857784" cy="2549919"/>
            <a:chOff x="3714744" y="3608768"/>
            <a:chExt cx="4857784" cy="2549919"/>
          </a:xfrm>
        </p:grpSpPr>
        <p:sp>
          <p:nvSpPr>
            <p:cNvPr id="27" name="Puzzle2"/>
            <p:cNvSpPr>
              <a:spLocks noEditPoints="1" noChangeArrowheads="1"/>
            </p:cNvSpPr>
            <p:nvPr/>
          </p:nvSpPr>
          <p:spPr bwMode="gray">
            <a:xfrm>
              <a:off x="3714744" y="3608768"/>
              <a:ext cx="2769098" cy="1871831"/>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gradFill rotWithShape="1">
              <a:gsLst>
                <a:gs pos="0">
                  <a:srgbClr val="C0504D">
                    <a:gamma/>
                    <a:tint val="45490"/>
                    <a:invGamma/>
                  </a:srgbClr>
                </a:gs>
                <a:gs pos="100000">
                  <a:srgbClr val="C0504D"/>
                </a:gs>
              </a:gsLst>
              <a:lin ang="5400000" scaled="1"/>
            </a:gradFill>
            <a:ln w="57150">
              <a:solidFill>
                <a:srgbClr val="FFFFFF"/>
              </a:solidFill>
              <a:miter lim="800000"/>
              <a:headEnd/>
              <a:tailEnd/>
            </a:ln>
            <a:effectLst>
              <a:outerShdw dist="135003" dir="2471156" algn="ctr" rotWithShape="0">
                <a:srgbClr val="000000">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Times New Roman" pitchFamily="18" charset="0"/>
                <a:ea typeface="+mj-ea"/>
                <a:cs typeface="Times New Roman" pitchFamily="18" charset="0"/>
              </a:endParaRPr>
            </a:p>
          </p:txBody>
        </p:sp>
        <p:grpSp>
          <p:nvGrpSpPr>
            <p:cNvPr id="28" name="Group 17"/>
            <p:cNvGrpSpPr>
              <a:grpSpLocks/>
            </p:cNvGrpSpPr>
            <p:nvPr/>
          </p:nvGrpSpPr>
          <p:grpSpPr bwMode="auto">
            <a:xfrm>
              <a:off x="6215074" y="5277624"/>
              <a:ext cx="2357454" cy="881063"/>
              <a:chOff x="4062" y="3521"/>
              <a:chExt cx="1452" cy="635"/>
            </a:xfrm>
          </p:grpSpPr>
          <p:sp>
            <p:nvSpPr>
              <p:cNvPr id="29" name="Text Box 18"/>
              <p:cNvSpPr txBox="1">
                <a:spLocks noChangeArrowheads="1"/>
              </p:cNvSpPr>
              <p:nvPr/>
            </p:nvSpPr>
            <p:spPr bwMode="auto">
              <a:xfrm>
                <a:off x="4062" y="3566"/>
                <a:ext cx="1452" cy="588"/>
              </a:xfrm>
              <a:prstGeom prst="rect">
                <a:avLst/>
              </a:prstGeom>
              <a:noFill/>
              <a:ln w="9525" algn="ctr">
                <a:noFill/>
                <a:miter lim="800000"/>
                <a:headEnd/>
                <a:tailEnd/>
              </a:ln>
            </p:spPr>
            <p:txBody>
              <a:bodyPr wrap="square" lIns="17999" tIns="17999" rIns="17999" bIns="17999">
                <a:spAutoFit/>
              </a:bodyPr>
              <a:lstStyle/>
              <a:p>
                <a:pPr marL="0" marR="0" lvl="0" indent="0" algn="ctr" defTabSz="914400" eaLnBrk="0" fontAlgn="auto" latinLnBrk="0" hangingPunct="0">
                  <a:lnSpc>
                    <a:spcPct val="110000"/>
                  </a:lnSpc>
                  <a:spcBef>
                    <a:spcPts val="0"/>
                  </a:spcBef>
                  <a:spcAft>
                    <a:spcPts val="0"/>
                  </a:spcAft>
                  <a:buClrTx/>
                  <a:buSzTx/>
                  <a:buFont typeface="Wingdings" pitchFamily="2" charset="2"/>
                  <a:buNone/>
                  <a:tabLst/>
                  <a:defRPr/>
                </a:pP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列车自动运行</a:t>
                </a:r>
              </a:p>
              <a:p>
                <a:pPr marL="0" marR="0" lvl="0" indent="0" algn="ctr" defTabSz="914400" eaLnBrk="0" fontAlgn="auto" latinLnBrk="0" hangingPunct="0">
                  <a:lnSpc>
                    <a:spcPct val="110000"/>
                  </a:lnSpc>
                  <a:spcBef>
                    <a:spcPts val="0"/>
                  </a:spcBef>
                  <a:spcAft>
                    <a:spcPts val="0"/>
                  </a:spcAft>
                  <a:buClrTx/>
                  <a:buSzTx/>
                  <a:buFont typeface="Wingdings" pitchFamily="2" charset="2"/>
                  <a:buNone/>
                  <a:tabLst/>
                  <a:defRPr/>
                </a:pP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a:t>
                </a:r>
                <a:r>
                  <a:rPr kumimoji="1" lang="en-US" altLang="zh-CN" sz="2400" b="1" i="0" u="none" strike="noStrike" kern="0" cap="none" spc="0" normalizeH="0" baseline="0" noProof="0" dirty="0">
                    <a:ln>
                      <a:noFill/>
                    </a:ln>
                    <a:effectLst/>
                    <a:uLnTx/>
                    <a:uFillTx/>
                    <a:latin typeface="Times New Roman" pitchFamily="18" charset="0"/>
                    <a:ea typeface="+mj-ea"/>
                    <a:cs typeface="Times New Roman" pitchFamily="18" charset="0"/>
                  </a:rPr>
                  <a:t>ATO</a:t>
                </a:r>
                <a:r>
                  <a:rPr kumimoji="1" lang="zh-CN" altLang="en-US" sz="2400" b="1" i="0" u="none" strike="noStrike" kern="0" cap="none" spc="0" normalizeH="0" baseline="0" noProof="0" dirty="0">
                    <a:ln>
                      <a:noFill/>
                    </a:ln>
                    <a:effectLst/>
                    <a:uLnTx/>
                    <a:uFillTx/>
                    <a:latin typeface="Times New Roman" pitchFamily="18" charset="0"/>
                    <a:ea typeface="+mj-ea"/>
                    <a:cs typeface="Times New Roman" pitchFamily="18" charset="0"/>
                  </a:rPr>
                  <a:t>）子系统</a:t>
                </a:r>
              </a:p>
            </p:txBody>
          </p:sp>
          <p:sp>
            <p:nvSpPr>
              <p:cNvPr id="30" name="AutoShape 19"/>
              <p:cNvSpPr>
                <a:spLocks noChangeArrowheads="1"/>
              </p:cNvSpPr>
              <p:nvPr/>
            </p:nvSpPr>
            <p:spPr bwMode="auto">
              <a:xfrm>
                <a:off x="4062" y="3521"/>
                <a:ext cx="1452" cy="635"/>
              </a:xfrm>
              <a:prstGeom prst="wedgeRectCallout">
                <a:avLst>
                  <a:gd name="adj1" fmla="val -82164"/>
                  <a:gd name="adj2" fmla="val -81792"/>
                </a:avLst>
              </a:prstGeom>
              <a:noFill/>
              <a:ln w="28575">
                <a:solidFill>
                  <a:srgbClr val="1F497D">
                    <a:lumMod val="40000"/>
                    <a:lumOff val="60000"/>
                  </a:srgbClr>
                </a:solidFill>
                <a:miter lim="800000"/>
                <a:headEnd/>
                <a:tailEnd/>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1" i="0" u="none" strike="noStrike" kern="0" cap="none" spc="0" normalizeH="0" baseline="0" noProof="0">
                  <a:ln>
                    <a:noFill/>
                  </a:ln>
                  <a:solidFill>
                    <a:srgbClr val="0060C0"/>
                  </a:solidFill>
                  <a:effectLst/>
                  <a:uLnTx/>
                  <a:uFillTx/>
                  <a:latin typeface="Times New Roman" pitchFamily="18" charset="0"/>
                  <a:ea typeface="+mj-ea"/>
                  <a:cs typeface="Times New Roman" pitchFamily="18" charset="0"/>
                </a:endParaRPr>
              </a:p>
            </p:txBody>
          </p:sp>
        </p:grpSp>
      </p:grpSp>
      <p:sp>
        <p:nvSpPr>
          <p:cNvPr id="31" name="矩形 30"/>
          <p:cNvSpPr/>
          <p:nvPr/>
        </p:nvSpPr>
        <p:spPr>
          <a:xfrm>
            <a:off x="8334691" y="4101010"/>
            <a:ext cx="1021433" cy="584775"/>
          </a:xfrm>
          <a:prstGeom prst="rect">
            <a:avLst/>
          </a:prstGeom>
        </p:spPr>
        <p:txBody>
          <a:bodyPr wrap="none">
            <a:spAutoFit/>
          </a:bodyPr>
          <a:lstStyle/>
          <a:p>
            <a:r>
              <a:rPr lang="en-US" altLang="zh-CN" sz="3200" b="1" dirty="0" smtClean="0">
                <a:latin typeface="Times New Roman" pitchFamily="18" charset="0"/>
                <a:ea typeface="宋体"/>
                <a:cs typeface="Times New Roman" pitchFamily="18" charset="0"/>
              </a:rPr>
              <a:t>ATC</a:t>
            </a:r>
            <a:endParaRPr lang="zh-CN" altLang="en-US" sz="3200" dirty="0"/>
          </a:p>
        </p:txBody>
      </p:sp>
      <p:sp>
        <p:nvSpPr>
          <p:cNvPr id="32" name="矩形 31"/>
          <p:cNvSpPr/>
          <p:nvPr/>
        </p:nvSpPr>
        <p:spPr>
          <a:xfrm>
            <a:off x="1262822" y="314302"/>
            <a:ext cx="3100211"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一、</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系统组成</a:t>
            </a:r>
            <a:endParaRPr lang="zh-CN" altLang="en-US" sz="2800" b="1" dirty="0">
              <a:solidFill>
                <a:srgbClr val="0070C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1+#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100211"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一、</a:t>
            </a:r>
            <a:r>
              <a:rPr lang="en-US" altLang="zh-CN" sz="2800" b="1" dirty="0" smtClean="0">
                <a:solidFill>
                  <a:srgbClr val="0070C0"/>
                </a:solidFill>
                <a:latin typeface="微软雅黑" pitchFamily="34" charset="-122"/>
                <a:ea typeface="微软雅黑" pitchFamily="34" charset="-122"/>
              </a:rPr>
              <a:t>ATC</a:t>
            </a:r>
            <a:r>
              <a:rPr lang="zh-CN" altLang="en-US" sz="2800" b="1" dirty="0" smtClean="0">
                <a:solidFill>
                  <a:srgbClr val="0070C0"/>
                </a:solidFill>
                <a:latin typeface="微软雅黑" pitchFamily="34" charset="-122"/>
                <a:ea typeface="微软雅黑" pitchFamily="34" charset="-122"/>
              </a:rPr>
              <a:t>系统组成</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691318" y="1242996"/>
            <a:ext cx="3243821" cy="461665"/>
            <a:chOff x="548443" y="1281397"/>
            <a:chExt cx="3243821" cy="461665"/>
          </a:xfrm>
        </p:grpSpPr>
        <p:sp>
          <p:nvSpPr>
            <p:cNvPr id="4" name="燕尾形 3"/>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2815194" cy="461665"/>
            </a:xfrm>
            <a:prstGeom prst="rect">
              <a:avLst/>
            </a:prstGeom>
          </p:spPr>
          <p:txBody>
            <a:bodyPr wrap="none">
              <a:spAutoFit/>
            </a:bodyPr>
            <a:lstStyle/>
            <a:p>
              <a:r>
                <a:rPr lang="en-US" altLang="zh-CN" sz="2400" b="1" dirty="0" smtClean="0"/>
                <a:t>1</a:t>
              </a:r>
              <a:r>
                <a:rPr lang="zh-CN" altLang="en-US" sz="2400" b="1" dirty="0" smtClean="0"/>
                <a:t>、按设备功能划分</a:t>
              </a:r>
              <a:endParaRPr lang="zh-CN" altLang="en-US" sz="2400" b="1" dirty="0"/>
            </a:p>
          </p:txBody>
        </p:sp>
      </p:grpSp>
      <p:grpSp>
        <p:nvGrpSpPr>
          <p:cNvPr id="7" name="组合 6"/>
          <p:cNvGrpSpPr/>
          <p:nvPr/>
        </p:nvGrpSpPr>
        <p:grpSpPr>
          <a:xfrm>
            <a:off x="2405830" y="2043510"/>
            <a:ext cx="3426200" cy="1221046"/>
            <a:chOff x="1935120" y="1865459"/>
            <a:chExt cx="3426200" cy="1221046"/>
          </a:xfrm>
        </p:grpSpPr>
        <p:sp>
          <p:nvSpPr>
            <p:cNvPr id="8" name="直接连接符 5"/>
            <p:cNvSpPr/>
            <p:nvPr/>
          </p:nvSpPr>
          <p:spPr>
            <a:xfrm rot="19038400">
              <a:off x="1935120" y="3028849"/>
              <a:ext cx="617111" cy="57656"/>
            </a:xfrm>
            <a:custGeom>
              <a:avLst/>
              <a:gdLst/>
              <a:ahLst/>
              <a:cxnLst/>
              <a:rect l="0" t="0" r="0" b="0"/>
              <a:pathLst>
                <a:path>
                  <a:moveTo>
                    <a:pt x="0" y="28828"/>
                  </a:moveTo>
                  <a:lnTo>
                    <a:pt x="617111" y="28828"/>
                  </a:lnTo>
                </a:path>
              </a:pathLst>
            </a:custGeom>
            <a:noFill/>
            <a:ln w="28575" cap="flat" cmpd="sng" algn="ctr">
              <a:solidFill>
                <a:srgbClr val="4BACC6">
                  <a:hueOff val="0"/>
                  <a:satOff val="0"/>
                  <a:lumOff val="0"/>
                  <a:alphaOff val="0"/>
                </a:srgbClr>
              </a:solidFill>
              <a:prstDash val="solid"/>
            </a:ln>
            <a:effectLst/>
            <a:scene3d>
              <a:camera prst="orthographicFront"/>
              <a:lightRig rig="threePt" dir="t">
                <a:rot lat="0" lon="0" rev="7500000"/>
              </a:lightRig>
            </a:scene3d>
            <a:sp3d z="-40000" prstMaterial="matte"/>
          </p:spPr>
        </p:sp>
        <p:grpSp>
          <p:nvGrpSpPr>
            <p:cNvPr id="9" name="组合 10"/>
            <p:cNvGrpSpPr/>
            <p:nvPr/>
          </p:nvGrpSpPr>
          <p:grpSpPr>
            <a:xfrm>
              <a:off x="2315225" y="1865459"/>
              <a:ext cx="1171575" cy="1171575"/>
              <a:chOff x="2310238" y="64"/>
              <a:chExt cx="1171575" cy="1171575"/>
            </a:xfrm>
            <a:scene3d>
              <a:camera prst="orthographicFront"/>
              <a:lightRig rig="threePt" dir="t">
                <a:rot lat="0" lon="0" rev="7500000"/>
              </a:lightRig>
            </a:scene3d>
          </p:grpSpPr>
          <p:sp>
            <p:nvSpPr>
              <p:cNvPr id="13" name="椭圆 12"/>
              <p:cNvSpPr/>
              <p:nvPr/>
            </p:nvSpPr>
            <p:spPr>
              <a:xfrm>
                <a:off x="2310238" y="64"/>
                <a:ext cx="1171575" cy="1171575"/>
              </a:xfrm>
              <a:prstGeom prst="ellipse">
                <a:avLst/>
              </a:prstGeom>
              <a:blipFill>
                <a:blip r:embed="rId2">
                  <a:duotone>
                    <a:srgbClr val="4BACC6">
                      <a:hueOff val="-3311292"/>
                      <a:satOff val="13270"/>
                      <a:lumOff val="2876"/>
                      <a:alphaOff val="0"/>
                      <a:shade val="22000"/>
                      <a:satMod val="160000"/>
                    </a:srgbClr>
                    <a:srgbClr val="4BACC6">
                      <a:hueOff val="-3311292"/>
                      <a:satOff val="13270"/>
                      <a:lumOff val="2876"/>
                      <a:alphaOff val="0"/>
                      <a:shade val="45000"/>
                      <a:satMod val="100000"/>
                    </a:srgbClr>
                  </a:duotone>
                </a:blip>
                <a:tile tx="0" ty="0" sx="65000" sy="65000" flip="none" algn="ctr"/>
              </a:blipFill>
              <a:ln>
                <a:noFill/>
              </a:ln>
              <a:effectLst>
                <a:outerShdw blurRad="38100" dist="25400" dir="5400000" algn="t" rotWithShape="0">
                  <a:srgbClr val="000000">
                    <a:alpha val="50000"/>
                  </a:srgbClr>
                </a:outerShdw>
              </a:effectLst>
              <a:sp3d prstMaterial="plastic">
                <a:bevelT w="127000" h="25400" prst="relaxedInset"/>
              </a:sp3d>
            </p:spPr>
          </p:sp>
          <p:sp>
            <p:nvSpPr>
              <p:cNvPr id="14" name="椭圆 8"/>
              <p:cNvSpPr/>
              <p:nvPr/>
            </p:nvSpPr>
            <p:spPr>
              <a:xfrm>
                <a:off x="2481811" y="171637"/>
                <a:ext cx="828429" cy="828429"/>
              </a:xfrm>
              <a:prstGeom prst="rect">
                <a:avLst/>
              </a:prstGeom>
              <a:noFill/>
              <a:ln>
                <a:noFill/>
              </a:ln>
              <a:effectLst/>
              <a:sp3d/>
            </p:spPr>
            <p:txBody>
              <a:bodyPr spcFirstLastPara="0" vert="horz" wrap="square" lIns="15240" tIns="15240" rIns="15240" bIns="152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altLang="zh-CN" sz="2400" b="1" i="0" u="none" strike="noStrike" kern="1200" cap="none" spc="0" normalizeH="0" baseline="0" noProof="0" dirty="0" smtClean="0">
                    <a:ln>
                      <a:noFill/>
                    </a:ln>
                    <a:solidFill>
                      <a:sysClr val="window" lastClr="FFFFFF"/>
                    </a:solidFill>
                    <a:effectLst/>
                    <a:uLnTx/>
                    <a:uFillTx/>
                    <a:latin typeface="Times New Roman" pitchFamily="18" charset="0"/>
                    <a:ea typeface="宋体" pitchFamily="2" charset="-122"/>
                    <a:cs typeface="Times New Roman" pitchFamily="18" charset="0"/>
                  </a:rPr>
                  <a:t>ATP</a:t>
                </a:r>
                <a:endParaRPr kumimoji="0" lang="zh-CN" altLang="en-US" sz="2400" b="1" i="0" u="none" strike="noStrike" kern="1200" cap="none" spc="0" normalizeH="0" baseline="0" noProof="0" dirty="0">
                  <a:ln>
                    <a:noFill/>
                  </a:ln>
                  <a:solidFill>
                    <a:sysClr val="window" lastClr="FFFFFF"/>
                  </a:solidFill>
                  <a:effectLst/>
                  <a:uLnTx/>
                  <a:uFillTx/>
                  <a:latin typeface="Times New Roman" pitchFamily="18" charset="0"/>
                  <a:ea typeface="宋体" pitchFamily="2" charset="-122"/>
                  <a:cs typeface="Times New Roman" pitchFamily="18" charset="0"/>
                </a:endParaRPr>
              </a:p>
            </p:txBody>
          </p:sp>
        </p:grpSp>
        <p:grpSp>
          <p:nvGrpSpPr>
            <p:cNvPr id="10" name="组合 11"/>
            <p:cNvGrpSpPr/>
            <p:nvPr/>
          </p:nvGrpSpPr>
          <p:grpSpPr>
            <a:xfrm>
              <a:off x="3603958" y="1865459"/>
              <a:ext cx="1757362" cy="1171575"/>
              <a:chOff x="3598971" y="64"/>
              <a:chExt cx="1757362" cy="1171575"/>
            </a:xfrm>
          </p:grpSpPr>
          <p:sp>
            <p:nvSpPr>
              <p:cNvPr id="11" name="矩形 10"/>
              <p:cNvSpPr/>
              <p:nvPr/>
            </p:nvSpPr>
            <p:spPr>
              <a:xfrm>
                <a:off x="3598971" y="64"/>
                <a:ext cx="1757362" cy="1171575"/>
              </a:xfrm>
              <a:prstGeom prst="rect">
                <a:avLst/>
              </a:prstGeom>
              <a:noFill/>
              <a:ln>
                <a:noFill/>
              </a:ln>
              <a:effectLst/>
            </p:spPr>
          </p:sp>
          <p:sp>
            <p:nvSpPr>
              <p:cNvPr id="12" name="矩形 11"/>
              <p:cNvSpPr/>
              <p:nvPr/>
            </p:nvSpPr>
            <p:spPr>
              <a:xfrm>
                <a:off x="3598971" y="64"/>
                <a:ext cx="1757362" cy="1171575"/>
              </a:xfrm>
              <a:prstGeom prst="rect">
                <a:avLst/>
              </a:prstGeom>
              <a:noFill/>
              <a:ln>
                <a:noFill/>
              </a:ln>
              <a:effectLst/>
            </p:spPr>
            <p:txBody>
              <a:bodyPr spcFirstLastPara="0" vert="horz" wrap="square" lIns="0" tIns="0" rIns="0" bIns="0" numCol="1" spcCol="1270" anchor="ctr" anchorCtr="0">
                <a:noAutofit/>
              </a:bodyPr>
              <a:lstStyle/>
              <a:p>
                <a:pPr marL="228600" marR="0" lvl="1" indent="-228600" algn="l" defTabSz="1066800" eaLnBrk="1" fontAlgn="auto" latinLnBrk="0" hangingPunct="1">
                  <a:lnSpc>
                    <a:spcPct val="90000"/>
                  </a:lnSpc>
                  <a:spcBef>
                    <a:spcPct val="0"/>
                  </a:spcBef>
                  <a:spcAft>
                    <a:spcPct val="15000"/>
                  </a:spcAft>
                  <a:buClrTx/>
                  <a:buSzTx/>
                  <a:buFontTx/>
                  <a:buChar char="••"/>
                  <a:tabLst/>
                  <a:defRPr/>
                </a:pPr>
                <a:r>
                  <a:rPr kumimoji="0" lang="zh-CN" altLang="en-US" sz="2400" b="1" i="0" u="none" strike="noStrike" kern="1200" cap="none" spc="0" normalizeH="0" baseline="0" noProof="0" dirty="0" smtClean="0">
                    <a:ln>
                      <a:noFill/>
                    </a:ln>
                    <a:solidFill>
                      <a:srgbClr val="333399"/>
                    </a:solidFill>
                    <a:effectLst/>
                    <a:uLnTx/>
                    <a:uFillTx/>
                    <a:latin typeface="Times New Roman" pitchFamily="18" charset="0"/>
                    <a:ea typeface="宋体" pitchFamily="2" charset="-122"/>
                    <a:cs typeface="Times New Roman" pitchFamily="18" charset="0"/>
                  </a:rPr>
                  <a:t>列车自动 保护系统</a:t>
                </a:r>
                <a:endParaRPr kumimoji="0" lang="zh-CN" altLang="en-US" sz="2400" b="1" i="0" u="none" strike="noStrike" kern="1200" cap="none" spc="0" normalizeH="0" baseline="0" noProof="0" dirty="0">
                  <a:ln>
                    <a:noFill/>
                  </a:ln>
                  <a:solidFill>
                    <a:srgbClr val="333399"/>
                  </a:solidFill>
                  <a:effectLst/>
                  <a:uLnTx/>
                  <a:uFillTx/>
                  <a:latin typeface="Times New Roman" pitchFamily="18" charset="0"/>
                  <a:ea typeface="宋体" pitchFamily="2" charset="-122"/>
                  <a:cs typeface="Times New Roman" pitchFamily="18" charset="0"/>
                </a:endParaRPr>
              </a:p>
            </p:txBody>
          </p:sp>
        </p:grpSp>
      </p:grpSp>
      <p:grpSp>
        <p:nvGrpSpPr>
          <p:cNvPr id="15" name="组合 14"/>
          <p:cNvGrpSpPr/>
          <p:nvPr/>
        </p:nvGrpSpPr>
        <p:grpSpPr>
          <a:xfrm>
            <a:off x="2487600" y="3489658"/>
            <a:ext cx="3731924" cy="1171575"/>
            <a:chOff x="2016890" y="3311607"/>
            <a:chExt cx="3731924" cy="1171575"/>
          </a:xfrm>
        </p:grpSpPr>
        <p:sp>
          <p:nvSpPr>
            <p:cNvPr id="16" name="直接连接符 4"/>
            <p:cNvSpPr/>
            <p:nvPr/>
          </p:nvSpPr>
          <p:spPr>
            <a:xfrm>
              <a:off x="2016890" y="3868566"/>
              <a:ext cx="685829" cy="57656"/>
            </a:xfrm>
            <a:custGeom>
              <a:avLst/>
              <a:gdLst/>
              <a:ahLst/>
              <a:cxnLst/>
              <a:rect l="0" t="0" r="0" b="0"/>
              <a:pathLst>
                <a:path>
                  <a:moveTo>
                    <a:pt x="0" y="28828"/>
                  </a:moveTo>
                  <a:lnTo>
                    <a:pt x="685829" y="28828"/>
                  </a:lnTo>
                </a:path>
              </a:pathLst>
            </a:custGeom>
            <a:noFill/>
            <a:ln w="28575" cap="flat" cmpd="sng" algn="ctr">
              <a:solidFill>
                <a:srgbClr val="4BACC6">
                  <a:hueOff val="0"/>
                  <a:satOff val="0"/>
                  <a:lumOff val="0"/>
                  <a:alphaOff val="0"/>
                </a:srgbClr>
              </a:solidFill>
              <a:prstDash val="solid"/>
            </a:ln>
            <a:effectLst/>
            <a:scene3d>
              <a:camera prst="orthographicFront"/>
              <a:lightRig rig="threePt" dir="t">
                <a:rot lat="0" lon="0" rev="7500000"/>
              </a:lightRig>
            </a:scene3d>
            <a:sp3d z="-40000" prstMaterial="matte"/>
          </p:spPr>
        </p:sp>
        <p:grpSp>
          <p:nvGrpSpPr>
            <p:cNvPr id="17" name="组合 12"/>
            <p:cNvGrpSpPr/>
            <p:nvPr/>
          </p:nvGrpSpPr>
          <p:grpSpPr>
            <a:xfrm>
              <a:off x="2702720" y="3311607"/>
              <a:ext cx="1171575" cy="1171575"/>
              <a:chOff x="2697733" y="1446212"/>
              <a:chExt cx="1171575" cy="1171575"/>
            </a:xfrm>
            <a:scene3d>
              <a:camera prst="orthographicFront"/>
              <a:lightRig rig="threePt" dir="t">
                <a:rot lat="0" lon="0" rev="7500000"/>
              </a:lightRig>
            </a:scene3d>
          </p:grpSpPr>
          <p:sp>
            <p:nvSpPr>
              <p:cNvPr id="21" name="椭圆 20"/>
              <p:cNvSpPr/>
              <p:nvPr/>
            </p:nvSpPr>
            <p:spPr>
              <a:xfrm>
                <a:off x="2697733" y="1446212"/>
                <a:ext cx="1171575" cy="1171575"/>
              </a:xfrm>
              <a:prstGeom prst="ellipse">
                <a:avLst/>
              </a:prstGeom>
              <a:blipFill>
                <a:blip r:embed="rId2">
                  <a:duotone>
                    <a:srgbClr val="4BACC6">
                      <a:hueOff val="-6622584"/>
                      <a:satOff val="26541"/>
                      <a:lumOff val="5752"/>
                      <a:alphaOff val="0"/>
                      <a:shade val="22000"/>
                      <a:satMod val="160000"/>
                    </a:srgbClr>
                    <a:srgbClr val="4BACC6">
                      <a:hueOff val="-6622584"/>
                      <a:satOff val="26541"/>
                      <a:lumOff val="5752"/>
                      <a:alphaOff val="0"/>
                      <a:shade val="45000"/>
                      <a:satMod val="100000"/>
                    </a:srgbClr>
                  </a:duotone>
                </a:blip>
                <a:tile tx="0" ty="0" sx="65000" sy="65000" flip="none" algn="ctr"/>
              </a:blipFill>
              <a:ln>
                <a:noFill/>
              </a:ln>
              <a:effectLst>
                <a:outerShdw blurRad="38100" dist="25400" dir="5400000" algn="t" rotWithShape="0">
                  <a:srgbClr val="000000">
                    <a:alpha val="50000"/>
                  </a:srgbClr>
                </a:outerShdw>
              </a:effectLst>
              <a:sp3d prstMaterial="plastic">
                <a:bevelT w="127000" h="25400" prst="relaxedInset"/>
              </a:sp3d>
            </p:spPr>
          </p:sp>
          <p:sp>
            <p:nvSpPr>
              <p:cNvPr id="22" name="椭圆 12"/>
              <p:cNvSpPr/>
              <p:nvPr/>
            </p:nvSpPr>
            <p:spPr>
              <a:xfrm>
                <a:off x="2869306" y="1617785"/>
                <a:ext cx="828429" cy="828429"/>
              </a:xfrm>
              <a:prstGeom prst="rect">
                <a:avLst/>
              </a:prstGeom>
              <a:noFill/>
              <a:ln>
                <a:noFill/>
              </a:ln>
              <a:effectLst/>
              <a:sp3d/>
            </p:spPr>
            <p:txBody>
              <a:bodyPr spcFirstLastPara="0" vert="horz" wrap="square" lIns="15240" tIns="15240" rIns="15240" bIns="152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altLang="zh-CN" sz="2400" b="1" i="0" u="none" strike="noStrike" kern="1200" cap="none" spc="0" normalizeH="0" baseline="0" noProof="0" dirty="0" smtClean="0">
                    <a:ln>
                      <a:noFill/>
                    </a:ln>
                    <a:solidFill>
                      <a:sysClr val="window" lastClr="FFFFFF"/>
                    </a:solidFill>
                    <a:effectLst/>
                    <a:uLnTx/>
                    <a:uFillTx/>
                    <a:latin typeface="Times New Roman" pitchFamily="18" charset="0"/>
                    <a:ea typeface="宋体" pitchFamily="2" charset="-122"/>
                    <a:cs typeface="Times New Roman" pitchFamily="18" charset="0"/>
                  </a:rPr>
                  <a:t>ATS</a:t>
                </a:r>
                <a:endParaRPr kumimoji="0" lang="zh-CN" altLang="en-US" sz="2400" b="1" i="0" u="none" strike="noStrike" kern="1200" cap="none" spc="0" normalizeH="0" baseline="0" noProof="0" dirty="0">
                  <a:ln>
                    <a:noFill/>
                  </a:ln>
                  <a:solidFill>
                    <a:sysClr val="window" lastClr="FFFFFF"/>
                  </a:solidFill>
                  <a:effectLst/>
                  <a:uLnTx/>
                  <a:uFillTx/>
                  <a:latin typeface="Times New Roman" pitchFamily="18" charset="0"/>
                  <a:ea typeface="宋体" pitchFamily="2" charset="-122"/>
                  <a:cs typeface="Times New Roman" pitchFamily="18" charset="0"/>
                </a:endParaRPr>
              </a:p>
            </p:txBody>
          </p:sp>
        </p:grpSp>
        <p:grpSp>
          <p:nvGrpSpPr>
            <p:cNvPr id="18" name="组合 13"/>
            <p:cNvGrpSpPr/>
            <p:nvPr/>
          </p:nvGrpSpPr>
          <p:grpSpPr>
            <a:xfrm>
              <a:off x="3991452" y="3311607"/>
              <a:ext cx="1757362" cy="1171575"/>
              <a:chOff x="3986465" y="1446212"/>
              <a:chExt cx="1757362" cy="1171575"/>
            </a:xfrm>
          </p:grpSpPr>
          <p:sp>
            <p:nvSpPr>
              <p:cNvPr id="19" name="矩形 18"/>
              <p:cNvSpPr/>
              <p:nvPr/>
            </p:nvSpPr>
            <p:spPr>
              <a:xfrm>
                <a:off x="3986465" y="1446212"/>
                <a:ext cx="1757362" cy="1171575"/>
              </a:xfrm>
              <a:prstGeom prst="rect">
                <a:avLst/>
              </a:prstGeom>
              <a:noFill/>
              <a:ln>
                <a:noFill/>
              </a:ln>
              <a:effectLst/>
            </p:spPr>
          </p:sp>
          <p:sp>
            <p:nvSpPr>
              <p:cNvPr id="20" name="矩形 19"/>
              <p:cNvSpPr/>
              <p:nvPr/>
            </p:nvSpPr>
            <p:spPr>
              <a:xfrm>
                <a:off x="3986465" y="1446212"/>
                <a:ext cx="1757362" cy="1171575"/>
              </a:xfrm>
              <a:prstGeom prst="rect">
                <a:avLst/>
              </a:prstGeom>
              <a:noFill/>
              <a:ln>
                <a:noFill/>
              </a:ln>
              <a:effectLst/>
            </p:spPr>
            <p:txBody>
              <a:bodyPr spcFirstLastPara="0" vert="horz" wrap="square" lIns="0" tIns="0" rIns="0" bIns="0" numCol="1" spcCol="1270" anchor="ctr" anchorCtr="0">
                <a:noAutofit/>
              </a:bodyPr>
              <a:lstStyle/>
              <a:p>
                <a:pPr marL="228600" marR="0" lvl="1" indent="-228600" algn="l" defTabSz="1066800" eaLnBrk="1" fontAlgn="auto" latinLnBrk="0" hangingPunct="1">
                  <a:lnSpc>
                    <a:spcPct val="90000"/>
                  </a:lnSpc>
                  <a:spcBef>
                    <a:spcPct val="0"/>
                  </a:spcBef>
                  <a:spcAft>
                    <a:spcPct val="15000"/>
                  </a:spcAft>
                  <a:buClrTx/>
                  <a:buSzTx/>
                  <a:buFontTx/>
                  <a:buChar char="••"/>
                  <a:tabLst/>
                  <a:defRPr/>
                </a:pPr>
                <a:r>
                  <a:rPr kumimoji="0" lang="zh-CN" altLang="en-US" sz="2400" b="1" i="0" u="none" strike="noStrike" kern="1200" cap="none" spc="0" normalizeH="0" baseline="0" noProof="0" dirty="0" smtClean="0">
                    <a:ln>
                      <a:noFill/>
                    </a:ln>
                    <a:solidFill>
                      <a:srgbClr val="333399"/>
                    </a:solidFill>
                    <a:effectLst/>
                    <a:uLnTx/>
                    <a:uFillTx/>
                    <a:latin typeface="Times New Roman" pitchFamily="18" charset="0"/>
                    <a:ea typeface="宋体" pitchFamily="2" charset="-122"/>
                    <a:cs typeface="Times New Roman" pitchFamily="18" charset="0"/>
                  </a:rPr>
                  <a:t>列车自动 监控系统</a:t>
                </a:r>
                <a:endParaRPr kumimoji="0" lang="zh-CN" altLang="en-US" sz="2400" b="1" i="0" u="none" strike="noStrike" kern="1200" cap="none" spc="0" normalizeH="0" baseline="0" noProof="0" dirty="0">
                  <a:ln>
                    <a:noFill/>
                  </a:ln>
                  <a:solidFill>
                    <a:srgbClr val="333399"/>
                  </a:solidFill>
                  <a:effectLst/>
                  <a:uLnTx/>
                  <a:uFillTx/>
                  <a:latin typeface="Times New Roman" pitchFamily="18" charset="0"/>
                  <a:ea typeface="宋体" pitchFamily="2" charset="-122"/>
                  <a:cs typeface="Times New Roman" pitchFamily="18" charset="0"/>
                </a:endParaRPr>
              </a:p>
            </p:txBody>
          </p:sp>
        </p:grpSp>
      </p:grpSp>
      <p:grpSp>
        <p:nvGrpSpPr>
          <p:cNvPr id="23" name="组合 22"/>
          <p:cNvGrpSpPr/>
          <p:nvPr/>
        </p:nvGrpSpPr>
        <p:grpSpPr>
          <a:xfrm>
            <a:off x="2405830" y="4886334"/>
            <a:ext cx="3426200" cy="1221047"/>
            <a:chOff x="1935120" y="4708283"/>
            <a:chExt cx="3426200" cy="1221047"/>
          </a:xfrm>
        </p:grpSpPr>
        <p:sp>
          <p:nvSpPr>
            <p:cNvPr id="24" name="直接连接符 3"/>
            <p:cNvSpPr/>
            <p:nvPr/>
          </p:nvSpPr>
          <p:spPr>
            <a:xfrm rot="2561600">
              <a:off x="1935120" y="4708283"/>
              <a:ext cx="617111" cy="57656"/>
            </a:xfrm>
            <a:custGeom>
              <a:avLst/>
              <a:gdLst/>
              <a:ahLst/>
              <a:cxnLst/>
              <a:rect l="0" t="0" r="0" b="0"/>
              <a:pathLst>
                <a:path>
                  <a:moveTo>
                    <a:pt x="0" y="28828"/>
                  </a:moveTo>
                  <a:lnTo>
                    <a:pt x="617111" y="28828"/>
                  </a:lnTo>
                </a:path>
              </a:pathLst>
            </a:custGeom>
            <a:noFill/>
            <a:ln w="28575" cap="flat" cmpd="sng" algn="ctr">
              <a:solidFill>
                <a:srgbClr val="4BACC6">
                  <a:hueOff val="0"/>
                  <a:satOff val="0"/>
                  <a:lumOff val="0"/>
                  <a:alphaOff val="0"/>
                </a:srgbClr>
              </a:solidFill>
              <a:prstDash val="solid"/>
            </a:ln>
            <a:effectLst/>
            <a:scene3d>
              <a:camera prst="orthographicFront"/>
              <a:lightRig rig="threePt" dir="t">
                <a:rot lat="0" lon="0" rev="7500000"/>
              </a:lightRig>
            </a:scene3d>
            <a:sp3d z="-40000" prstMaterial="matte"/>
          </p:spPr>
        </p:sp>
        <p:grpSp>
          <p:nvGrpSpPr>
            <p:cNvPr id="25" name="组合 14"/>
            <p:cNvGrpSpPr/>
            <p:nvPr/>
          </p:nvGrpSpPr>
          <p:grpSpPr>
            <a:xfrm>
              <a:off x="2315225" y="4757755"/>
              <a:ext cx="1171575" cy="1171575"/>
              <a:chOff x="2310238" y="2892360"/>
              <a:chExt cx="1171575" cy="1171575"/>
            </a:xfrm>
            <a:scene3d>
              <a:camera prst="orthographicFront"/>
              <a:lightRig rig="threePt" dir="t">
                <a:rot lat="0" lon="0" rev="7500000"/>
              </a:lightRig>
            </a:scene3d>
          </p:grpSpPr>
          <p:sp>
            <p:nvSpPr>
              <p:cNvPr id="29" name="椭圆 28"/>
              <p:cNvSpPr/>
              <p:nvPr/>
            </p:nvSpPr>
            <p:spPr>
              <a:xfrm>
                <a:off x="2310238" y="2892360"/>
                <a:ext cx="1171575" cy="1171575"/>
              </a:xfrm>
              <a:prstGeom prst="ellipse">
                <a:avLst/>
              </a:prstGeom>
              <a:blipFill>
                <a:blip r:embed="rId2">
                  <a:duotone>
                    <a:srgbClr val="4BACC6">
                      <a:hueOff val="-9933876"/>
                      <a:satOff val="39811"/>
                      <a:lumOff val="8628"/>
                      <a:alphaOff val="0"/>
                      <a:shade val="22000"/>
                      <a:satMod val="160000"/>
                    </a:srgbClr>
                    <a:srgbClr val="4BACC6">
                      <a:hueOff val="-9933876"/>
                      <a:satOff val="39811"/>
                      <a:lumOff val="8628"/>
                      <a:alphaOff val="0"/>
                      <a:shade val="45000"/>
                      <a:satMod val="100000"/>
                    </a:srgbClr>
                  </a:duotone>
                </a:blip>
                <a:tile tx="0" ty="0" sx="65000" sy="65000" flip="none" algn="ctr"/>
              </a:blipFill>
              <a:ln>
                <a:noFill/>
              </a:ln>
              <a:effectLst>
                <a:outerShdw blurRad="38100" dist="25400" dir="5400000" algn="t" rotWithShape="0">
                  <a:srgbClr val="000000">
                    <a:alpha val="50000"/>
                  </a:srgbClr>
                </a:outerShdw>
              </a:effectLst>
              <a:sp3d prstMaterial="plastic">
                <a:bevelT w="127000" h="25400" prst="relaxedInset"/>
              </a:sp3d>
            </p:spPr>
          </p:sp>
          <p:sp>
            <p:nvSpPr>
              <p:cNvPr id="30" name="椭圆 16"/>
              <p:cNvSpPr/>
              <p:nvPr/>
            </p:nvSpPr>
            <p:spPr>
              <a:xfrm>
                <a:off x="2481811" y="3063933"/>
                <a:ext cx="828429" cy="828429"/>
              </a:xfrm>
              <a:prstGeom prst="rect">
                <a:avLst/>
              </a:prstGeom>
              <a:noFill/>
              <a:ln>
                <a:noFill/>
              </a:ln>
              <a:effectLst/>
              <a:sp3d/>
            </p:spPr>
            <p:txBody>
              <a:bodyPr spcFirstLastPara="0" vert="horz" wrap="square" lIns="15240" tIns="15240" rIns="15240" bIns="152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en-US" altLang="zh-CN" sz="2400" b="1" i="0" u="none" strike="noStrike" kern="1200" cap="none" spc="0" normalizeH="0" baseline="0" noProof="0" dirty="0" smtClean="0">
                    <a:ln>
                      <a:noFill/>
                    </a:ln>
                    <a:solidFill>
                      <a:sysClr val="window" lastClr="FFFFFF"/>
                    </a:solidFill>
                    <a:effectLst/>
                    <a:uLnTx/>
                    <a:uFillTx/>
                    <a:latin typeface="Times New Roman" pitchFamily="18" charset="0"/>
                    <a:ea typeface="宋体" pitchFamily="2" charset="-122"/>
                    <a:cs typeface="Times New Roman" pitchFamily="18" charset="0"/>
                  </a:rPr>
                  <a:t>ATO</a:t>
                </a:r>
                <a:endParaRPr kumimoji="0" lang="zh-CN" altLang="en-US" sz="2400" b="1" i="0" u="none" strike="noStrike" kern="1200" cap="none" spc="0" normalizeH="0" baseline="0" noProof="0" dirty="0">
                  <a:ln>
                    <a:noFill/>
                  </a:ln>
                  <a:solidFill>
                    <a:sysClr val="window" lastClr="FFFFFF"/>
                  </a:solidFill>
                  <a:effectLst/>
                  <a:uLnTx/>
                  <a:uFillTx/>
                  <a:latin typeface="Times New Roman" pitchFamily="18" charset="0"/>
                  <a:ea typeface="宋体" pitchFamily="2" charset="-122"/>
                  <a:cs typeface="Times New Roman" pitchFamily="18" charset="0"/>
                </a:endParaRPr>
              </a:p>
            </p:txBody>
          </p:sp>
        </p:grpSp>
        <p:grpSp>
          <p:nvGrpSpPr>
            <p:cNvPr id="26" name="组合 15"/>
            <p:cNvGrpSpPr/>
            <p:nvPr/>
          </p:nvGrpSpPr>
          <p:grpSpPr>
            <a:xfrm>
              <a:off x="3603958" y="4757755"/>
              <a:ext cx="1757362" cy="1171575"/>
              <a:chOff x="3598971" y="2892360"/>
              <a:chExt cx="1757362" cy="1171575"/>
            </a:xfrm>
          </p:grpSpPr>
          <p:sp>
            <p:nvSpPr>
              <p:cNvPr id="27" name="矩形 26"/>
              <p:cNvSpPr/>
              <p:nvPr/>
            </p:nvSpPr>
            <p:spPr>
              <a:xfrm>
                <a:off x="3598971" y="2892360"/>
                <a:ext cx="1757362" cy="1171575"/>
              </a:xfrm>
              <a:prstGeom prst="rect">
                <a:avLst/>
              </a:prstGeom>
              <a:noFill/>
              <a:ln>
                <a:noFill/>
              </a:ln>
              <a:effectLst/>
            </p:spPr>
          </p:sp>
          <p:sp>
            <p:nvSpPr>
              <p:cNvPr id="28" name="矩形 27"/>
              <p:cNvSpPr/>
              <p:nvPr/>
            </p:nvSpPr>
            <p:spPr>
              <a:xfrm>
                <a:off x="3598971" y="2892360"/>
                <a:ext cx="1757362" cy="1171575"/>
              </a:xfrm>
              <a:prstGeom prst="rect">
                <a:avLst/>
              </a:prstGeom>
              <a:noFill/>
              <a:ln>
                <a:noFill/>
              </a:ln>
              <a:effectLst/>
            </p:spPr>
            <p:txBody>
              <a:bodyPr spcFirstLastPara="0" vert="horz" wrap="square" lIns="0" tIns="0" rIns="0" bIns="0" numCol="1" spcCol="1270" anchor="ctr" anchorCtr="0">
                <a:noAutofit/>
              </a:bodyPr>
              <a:lstStyle/>
              <a:p>
                <a:pPr marL="228600" marR="0" lvl="1" indent="-228600" algn="l" defTabSz="1066800" eaLnBrk="1" fontAlgn="auto" latinLnBrk="0" hangingPunct="1">
                  <a:lnSpc>
                    <a:spcPct val="90000"/>
                  </a:lnSpc>
                  <a:spcBef>
                    <a:spcPct val="0"/>
                  </a:spcBef>
                  <a:spcAft>
                    <a:spcPct val="15000"/>
                  </a:spcAft>
                  <a:buClrTx/>
                  <a:buSzTx/>
                  <a:buFontTx/>
                  <a:buChar char="••"/>
                  <a:tabLst/>
                  <a:defRPr/>
                </a:pPr>
                <a:r>
                  <a:rPr kumimoji="0" lang="zh-CN" altLang="en-US" sz="2400" b="1" i="0" u="none" strike="noStrike" kern="1200" cap="none" spc="0" normalizeH="0" baseline="0" noProof="0" dirty="0" smtClean="0">
                    <a:ln>
                      <a:noFill/>
                    </a:ln>
                    <a:solidFill>
                      <a:srgbClr val="333399"/>
                    </a:solidFill>
                    <a:effectLst/>
                    <a:uLnTx/>
                    <a:uFillTx/>
                    <a:latin typeface="Times New Roman" pitchFamily="18" charset="0"/>
                    <a:ea typeface="宋体" pitchFamily="2" charset="-122"/>
                    <a:cs typeface="Times New Roman" pitchFamily="18" charset="0"/>
                  </a:rPr>
                  <a:t>列车自动 驾驶系统</a:t>
                </a:r>
                <a:endParaRPr kumimoji="0" lang="zh-CN" altLang="en-US" sz="2400" b="1" i="0" u="none" strike="noStrike" kern="1200" cap="none" spc="0" normalizeH="0" baseline="0" noProof="0" dirty="0">
                  <a:ln>
                    <a:noFill/>
                  </a:ln>
                  <a:solidFill>
                    <a:srgbClr val="333399"/>
                  </a:solidFill>
                  <a:effectLst/>
                  <a:uLnTx/>
                  <a:uFillTx/>
                  <a:latin typeface="Times New Roman" pitchFamily="18" charset="0"/>
                  <a:ea typeface="宋体" pitchFamily="2" charset="-122"/>
                  <a:cs typeface="Times New Roman" pitchFamily="18" charset="0"/>
                </a:endParaRPr>
              </a:p>
            </p:txBody>
          </p:sp>
        </p:grpSp>
      </p:grpSp>
      <p:sp>
        <p:nvSpPr>
          <p:cNvPr id="31" name="TextBox 4"/>
          <p:cNvSpPr txBox="1"/>
          <p:nvPr/>
        </p:nvSpPr>
        <p:spPr>
          <a:xfrm>
            <a:off x="7120738" y="2314566"/>
            <a:ext cx="4286280" cy="3416320"/>
          </a:xfrm>
          <a:prstGeom prst="rect">
            <a:avLst/>
          </a:prstGeom>
          <a:solidFill>
            <a:sysClr val="window" lastClr="FFFFFF"/>
          </a:solidFill>
          <a:ln w="120650" cap="flat" cmpd="thinThick" algn="ctr">
            <a:solidFill>
              <a:srgbClr val="4F81BD"/>
            </a:solidFill>
            <a:prstDash val="solid"/>
          </a:ln>
          <a:effectLst/>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宋体" pitchFamily="2" charset="-122"/>
                <a:ea typeface="宋体" pitchFamily="2" charset="-122"/>
                <a:cs typeface="+mn-cs"/>
              </a:rPr>
              <a:t>    </a:t>
            </a:r>
            <a:r>
              <a:rPr kumimoji="0" lang="zh-CN" altLang="en-US" sz="2400" b="1" i="0" u="none" strike="noStrike" kern="0" cap="none" spc="0" normalizeH="0" baseline="0" noProof="0" dirty="0">
                <a:ln>
                  <a:noFill/>
                </a:ln>
                <a:effectLst/>
                <a:uLnTx/>
                <a:uFillTx/>
                <a:latin typeface="宋体" pitchFamily="2" charset="-122"/>
                <a:ea typeface="宋体" pitchFamily="2" charset="-122"/>
                <a:cs typeface="+mn-cs"/>
              </a:rPr>
              <a:t>三个子系统是通过信息交换网络构成闭环系统，可以充分发挥保证行车安全，提高运行效率，缩短行车间隔，促进管理现代化，提高综合运营</a:t>
            </a: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n-cs"/>
              </a:rPr>
              <a:t>能力和服务</a:t>
            </a:r>
            <a:r>
              <a:rPr kumimoji="0" lang="zh-CN" altLang="en-US" sz="2400" b="1" i="0" u="none" strike="noStrike" kern="0" cap="none" spc="0" normalizeH="0" baseline="0" noProof="0" dirty="0">
                <a:ln>
                  <a:noFill/>
                </a:ln>
                <a:effectLst/>
                <a:uLnTx/>
                <a:uFillTx/>
                <a:latin typeface="宋体" pitchFamily="2" charset="-122"/>
                <a:ea typeface="宋体" pitchFamily="2" charset="-122"/>
                <a:cs typeface="+mn-cs"/>
              </a:rPr>
              <a:t>质量的作用。</a:t>
            </a:r>
          </a:p>
        </p:txBody>
      </p:sp>
      <p:grpSp>
        <p:nvGrpSpPr>
          <p:cNvPr id="32" name="组合 28"/>
          <p:cNvGrpSpPr/>
          <p:nvPr/>
        </p:nvGrpSpPr>
        <p:grpSpPr>
          <a:xfrm>
            <a:off x="827868" y="3099133"/>
            <a:ext cx="1952625" cy="1952625"/>
            <a:chOff x="357158" y="2921082"/>
            <a:chExt cx="1952625" cy="1952625"/>
          </a:xfrm>
        </p:grpSpPr>
        <p:sp>
          <p:nvSpPr>
            <p:cNvPr id="33" name="椭圆 32"/>
            <p:cNvSpPr/>
            <p:nvPr/>
          </p:nvSpPr>
          <p:spPr>
            <a:xfrm>
              <a:off x="357158" y="2921082"/>
              <a:ext cx="1952625" cy="1952625"/>
            </a:xfrm>
            <a:prstGeom prst="ellipse">
              <a:avLst/>
            </a:prstGeom>
            <a:blipFill>
              <a:blip r:embed="rId2">
                <a:duotone>
                  <a:srgbClr val="4BACC6">
                    <a:hueOff val="0"/>
                    <a:satOff val="0"/>
                    <a:lumOff val="0"/>
                    <a:alphaOff val="0"/>
                    <a:shade val="22000"/>
                    <a:satMod val="160000"/>
                  </a:srgbClr>
                  <a:srgbClr val="4BACC6">
                    <a:hueOff val="0"/>
                    <a:satOff val="0"/>
                    <a:lumOff val="0"/>
                    <a:alphaOff val="0"/>
                    <a:shade val="45000"/>
                    <a:satMod val="100000"/>
                  </a:srgb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threePt" dir="t">
                <a:rot lat="0" lon="0" rev="7500000"/>
              </a:lightRig>
            </a:scene3d>
            <a:sp3d prstMaterial="plastic">
              <a:bevelT w="127000" h="25400" prst="relaxedInset"/>
            </a:sp3d>
          </p:spPr>
        </p:sp>
        <p:sp>
          <p:nvSpPr>
            <p:cNvPr id="34" name="TextBox 5"/>
            <p:cNvSpPr txBox="1">
              <a:spLocks noChangeArrowheads="1"/>
            </p:cNvSpPr>
            <p:nvPr/>
          </p:nvSpPr>
          <p:spPr bwMode="auto">
            <a:xfrm>
              <a:off x="857250" y="3571875"/>
              <a:ext cx="1000125" cy="58420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ysClr val="window" lastClr="FFFFFF"/>
                  </a:solidFill>
                  <a:effectLst/>
                  <a:uLnTx/>
                  <a:uFillTx/>
                  <a:latin typeface="Times New Roman" pitchFamily="18" charset="0"/>
                  <a:ea typeface="黑体" pitchFamily="2" charset="-122"/>
                  <a:cs typeface="Times New Roman" pitchFamily="18" charset="0"/>
                </a:rPr>
                <a:t>ATC</a:t>
              </a:r>
              <a:endParaRPr kumimoji="0" lang="zh-CN" altLang="en-US" sz="3200" b="0" i="0" u="none" strike="noStrike" kern="0" cap="none" spc="0" normalizeH="0" baseline="0" noProof="0" dirty="0">
                <a:ln>
                  <a:noFill/>
                </a:ln>
                <a:solidFill>
                  <a:sysClr val="window" lastClr="FFFFFF"/>
                </a:solidFill>
                <a:effectLst/>
                <a:uLnTx/>
                <a:uFillTx/>
                <a:latin typeface="Times New Roman" pitchFamily="18" charset="0"/>
                <a:ea typeface="黑体" pitchFamily="2" charset="-122"/>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38">
      <a:dk1>
        <a:sysClr val="windowText" lastClr="000000"/>
      </a:dk1>
      <a:lt1>
        <a:sysClr val="window" lastClr="FFFFFF"/>
      </a:lt1>
      <a:dk2>
        <a:srgbClr val="1F497D"/>
      </a:dk2>
      <a:lt2>
        <a:srgbClr val="EEECE1"/>
      </a:lt2>
      <a:accent1>
        <a:srgbClr val="00AEEE"/>
      </a:accent1>
      <a:accent2>
        <a:srgbClr val="E83828"/>
      </a:accent2>
      <a:accent3>
        <a:srgbClr val="72CD4F"/>
      </a:accent3>
      <a:accent4>
        <a:srgbClr val="FE9800"/>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7253</TotalTime>
  <Words>3830</Words>
  <Application>Microsoft Office PowerPoint</Application>
  <PresentationFormat>自定义</PresentationFormat>
  <Paragraphs>375</Paragraphs>
  <Slides>67</Slides>
  <Notes>4</Notes>
  <HiddenSlides>0</HiddenSlides>
  <MMClips>0</MMClips>
  <ScaleCrop>false</ScaleCrop>
  <HeadingPairs>
    <vt:vector size="4" baseType="variant">
      <vt:variant>
        <vt:lpstr>主题</vt:lpstr>
      </vt:variant>
      <vt:variant>
        <vt:i4>1</vt:i4>
      </vt:variant>
      <vt:variant>
        <vt:lpstr>幻灯片标题</vt:lpstr>
      </vt:variant>
      <vt:variant>
        <vt:i4>67</vt:i4>
      </vt:variant>
    </vt:vector>
  </HeadingPairs>
  <TitlesOfParts>
    <vt:vector size="6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三、ATC系统的基本结构和特点</vt:lpstr>
      <vt:lpstr>三、ATC系统的基本结构和特点</vt:lpstr>
      <vt:lpstr>三、ATC系统的基本结构和特点</vt:lpstr>
      <vt:lpstr>三、ATC系统的基本结构和特点</vt:lpstr>
      <vt:lpstr>三、ATC系统的基本结构和特点</vt:lpstr>
      <vt:lpstr>三、ATC系统的基本结构和特点</vt:lpstr>
      <vt:lpstr>三、ATC系统的基本结构和特点</vt:lpstr>
      <vt:lpstr>三、ATC系统的基本结构和特点</vt:lpstr>
      <vt:lpstr>四、ATC系统的控制方法</vt:lpstr>
      <vt:lpstr>四、ATC系统的控制方法</vt:lpstr>
      <vt:lpstr>四、ATC系统的控制方法</vt:lpstr>
      <vt:lpstr>四、ATC系统的控制方法</vt:lpstr>
      <vt:lpstr>四、ATC系统的控制方法</vt:lpstr>
      <vt:lpstr>五、ATC系统的类型</vt:lpstr>
      <vt:lpstr>五、ATC系统的类型</vt:lpstr>
      <vt:lpstr>五、ATC系统的类型</vt:lpstr>
      <vt:lpstr>五、ATC系统的类型</vt:lpstr>
      <vt:lpstr>五、ATC系统的类型</vt:lpstr>
      <vt:lpstr>六、ATC系统实现速度控制基本方式</vt:lpstr>
      <vt:lpstr>六、ATC系统实现速度控制基本方式</vt:lpstr>
      <vt:lpstr>六、ATC系统实现速度控制基本方式</vt:lpstr>
      <vt:lpstr>六、ATC系统实现速度控制基本方式</vt:lpstr>
      <vt:lpstr>六、ATC系统实现速度控制基本方式</vt:lpstr>
      <vt:lpstr>七、后备模式的实现</vt:lpstr>
      <vt:lpstr>七、后备模式的实现</vt:lpstr>
      <vt:lpstr>八、点式ATC系统</vt:lpstr>
      <vt:lpstr>八、点式ATC系统</vt:lpstr>
      <vt:lpstr>八、点式ATC系统</vt:lpstr>
      <vt:lpstr>八、点式ATC系统</vt:lpstr>
      <vt:lpstr>八、点式ATC系统</vt:lpstr>
      <vt:lpstr>八、点式ATC系统</vt:lpstr>
      <vt:lpstr>八、点式ATC系统</vt:lpstr>
      <vt:lpstr>八、点式ATC系统</vt:lpstr>
      <vt:lpstr>九、ATC系统控制模式</vt:lpstr>
      <vt:lpstr>九、ATC系统控制模式</vt:lpstr>
      <vt:lpstr>十、驾驶模式及模式转换</vt:lpstr>
      <vt:lpstr>十、驾驶模式及模式转换</vt:lpstr>
      <vt:lpstr>十、驾驶模式及模式转换</vt:lpstr>
      <vt:lpstr>十一、试车线</vt:lpstr>
      <vt:lpstr>十一、试车线</vt:lpstr>
      <vt:lpstr>十二、与其他机电控制系统的接口</vt:lpstr>
      <vt:lpstr>十二、与其他机电控制系统的接口</vt:lpstr>
      <vt:lpstr>幻灯片 66</vt:lpstr>
      <vt:lpstr>幻灯片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李培俊</dc:creator>
  <cp:lastModifiedBy>Administrator</cp:lastModifiedBy>
  <cp:revision>794</cp:revision>
  <dcterms:created xsi:type="dcterms:W3CDTF">2015-10-16T03:54:15Z</dcterms:created>
  <dcterms:modified xsi:type="dcterms:W3CDTF">2019-05-03T09:57:53Z</dcterms:modified>
</cp:coreProperties>
</file>